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1"/>
  </p:notesMasterIdLst>
  <p:sldIdLst>
    <p:sldId id="256" r:id="rId2"/>
    <p:sldId id="494" r:id="rId3"/>
    <p:sldId id="495" r:id="rId4"/>
    <p:sldId id="414" r:id="rId5"/>
    <p:sldId id="415" r:id="rId6"/>
    <p:sldId id="416" r:id="rId7"/>
    <p:sldId id="417" r:id="rId8"/>
    <p:sldId id="418" r:id="rId9"/>
    <p:sldId id="419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4" r:id="rId22"/>
    <p:sldId id="435" r:id="rId23"/>
    <p:sldId id="436" r:id="rId24"/>
    <p:sldId id="437" r:id="rId25"/>
    <p:sldId id="438" r:id="rId26"/>
    <p:sldId id="439" r:id="rId27"/>
    <p:sldId id="440" r:id="rId28"/>
    <p:sldId id="441" r:id="rId29"/>
    <p:sldId id="442" r:id="rId30"/>
    <p:sldId id="443" r:id="rId31"/>
    <p:sldId id="444" r:id="rId32"/>
    <p:sldId id="445" r:id="rId33"/>
    <p:sldId id="446" r:id="rId34"/>
    <p:sldId id="447" r:id="rId35"/>
    <p:sldId id="448" r:id="rId36"/>
    <p:sldId id="449" r:id="rId37"/>
    <p:sldId id="450" r:id="rId38"/>
    <p:sldId id="451" r:id="rId39"/>
    <p:sldId id="452" r:id="rId40"/>
    <p:sldId id="453" r:id="rId41"/>
    <p:sldId id="454" r:id="rId42"/>
    <p:sldId id="455" r:id="rId43"/>
    <p:sldId id="456" r:id="rId44"/>
    <p:sldId id="457" r:id="rId45"/>
    <p:sldId id="458" r:id="rId46"/>
    <p:sldId id="459" r:id="rId47"/>
    <p:sldId id="460" r:id="rId48"/>
    <p:sldId id="461" r:id="rId49"/>
    <p:sldId id="462" r:id="rId50"/>
    <p:sldId id="463" r:id="rId51"/>
    <p:sldId id="464" r:id="rId52"/>
    <p:sldId id="465" r:id="rId53"/>
    <p:sldId id="466" r:id="rId54"/>
    <p:sldId id="467" r:id="rId55"/>
    <p:sldId id="468" r:id="rId56"/>
    <p:sldId id="469" r:id="rId57"/>
    <p:sldId id="470" r:id="rId58"/>
    <p:sldId id="471" r:id="rId59"/>
    <p:sldId id="472" r:id="rId60"/>
    <p:sldId id="473" r:id="rId61"/>
    <p:sldId id="474" r:id="rId62"/>
    <p:sldId id="475" r:id="rId63"/>
    <p:sldId id="476" r:id="rId64"/>
    <p:sldId id="477" r:id="rId65"/>
    <p:sldId id="478" r:id="rId66"/>
    <p:sldId id="479" r:id="rId67"/>
    <p:sldId id="480" r:id="rId68"/>
    <p:sldId id="481" r:id="rId69"/>
    <p:sldId id="482" r:id="rId70"/>
    <p:sldId id="483" r:id="rId71"/>
    <p:sldId id="484" r:id="rId72"/>
    <p:sldId id="485" r:id="rId73"/>
    <p:sldId id="486" r:id="rId74"/>
    <p:sldId id="487" r:id="rId75"/>
    <p:sldId id="488" r:id="rId76"/>
    <p:sldId id="489" r:id="rId77"/>
    <p:sldId id="490" r:id="rId78"/>
    <p:sldId id="492" r:id="rId79"/>
    <p:sldId id="493" r:id="rId8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3AC4"/>
    <a:srgbClr val="FA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48" autoAdjust="0"/>
    <p:restoredTop sz="94660"/>
  </p:normalViewPr>
  <p:slideViewPr>
    <p:cSldViewPr>
      <p:cViewPr varScale="1">
        <p:scale>
          <a:sx n="153" d="100"/>
          <a:sy n="153" d="100"/>
        </p:scale>
        <p:origin x="80" y="28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17:35:07.36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5293 829 24575,'-1'-2'0,"0"0"0,-1 0 0,1 0 0,0 0 0,-1 0 0,1 0 0,-1 0 0,0 0 0,0 1 0,-3-4 0,-1 0 0,-22-21 0,0 1 0,-52-33 0,-70-32 0,117 72 0,-547-287 0,493 265 0,-1 5 0,-108-28 0,-187-18 0,-190 25 0,509 54 0,-1 2 0,1 3 0,0 4 0,0 2 0,1 2 0,0 4 0,-101 37 0,-56 43 0,-35 14 0,192-91 0,44-14 0,0 1 0,-25 12 0,-274 165 0,84-41 0,19-35 0,-81 46 0,258-127 0,1 1 0,1 2 0,2 1 0,0 2 0,-44 54 0,21-14 0,-79 133 0,126-188 0,1-1 0,1 2 0,0-1 0,1 1 0,1 0 0,1 0 0,0 1 0,1-1 0,-2 31 0,7 309 0,4-183 0,-4-49 0,8 240 0,0-243 0,-2-28 0,-4 111 0,-8-161 0,-1 0 0,-2-1 0,-26 82 0,-62 120 0,40-108 0,15-20 0,36-97 0,1 0 0,0-1 0,2 1 0,-1 25 0,5-13 0,0 1 0,3-1 0,0 0 0,17 52 0,53 120 0,-67-183 0,74 163 0,-66-154 0,1-1 0,1 0 0,2-1 0,23 25 0,36 27 0,2-4 0,4-3 0,3-5 0,133 81 0,90 8 0,156 7 0,-242-93 0,-177-55 0,10 5 0,1-2 0,0-4 0,76 11 0,468-5 0,-136-12 0,-280 5 0,203 7 0,-367-23 0,0 0 0,0-2 0,-1 0 0,28-10 0,40-7 0,19 9 0,154 4 0,-28 2 0,-218 3 0,1 0 0,-1-1 0,0-1 0,0 0 0,0-1 0,20-11 0,28-10 0,30-1 0,143-22 0,-155 36 0,0-4 0,131-46 0,-188 52 0,0-1 0,-1-1 0,-1-1 0,0-1 0,-1-1 0,-1-1 0,0-2 0,31-36 0,6-17 0,65-106 0,-67 93 0,90-151 0,-122 189 0,-2-1 0,-2-1 0,16-60 0,-15 11 0,15-146 0,-27 153 0,5 0 0,31-107 0,-26 130 0,22-129 0,-36 151 0,-2 0 0,-2 0 0,-9-87 0,2 90 0,-21-217 0,23 232 0,-1 1 0,-2 0 0,0 0 0,-12-29 0,-49-105 0,31 81 0,-38-106 0,29 68 0,-92-173 0,-41-16 0,113 204 0,-110-136 0,152 214 0,0 1 0,-2 2 0,0 0 0,-31-20 0,-120-70 0,-225-121 0,357 210-1365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5T19:42:08.1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1 100,'13'-5,"1"1,-1 0,1 1,0 0,0 2,0-1,1 2,13 1,5-2,115-2,147-10,201 1,-300 15,603 17,-257-15,-290-7,3391 2,-3595-3,53-8,-18 0,-54 9,-1-2,0-1,1-2,45-16,-53 13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5T19:42:12.6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97,'7362'0,"-7317"-2,43-8,36-2,917 11,-506 3,-506-4,0-1,1-2,-1-1,43-14,-41 10,0 2,1 1,51-4,374 10,-215 3,1772-2,-1875 12,-14-1,-97-10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5T19:42:19.587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0 378,'162'-1,"181"3,23 46,-92-7,83-35,-238-10,133 15,284 5,-383-17,-96-3,0-1,92-22,-91 14,0 3,82-3,48 2,26 0,-158 12,-20 1,63-6,-95 3,0 0,-1 0,1 0,-1 0,1-1,-1 1,0-1,1 0,-1 0,0 0,0-1,0 1,-1-1,1 1,0-1,-1 0,0 0,0 0,0-1,0 1,0 0,-1-1,1 1,-1-1,0 1,0-1,0 0,0-5,-1 5,1 0,-1-1,1 1,-2 0,1 0,0-1,-1 1,0 0,1 0,-2-1,1 1,0 0,-1 0,0 1,0-1,0 0,0 0,-1 1,0 0,1-1,-1 1,0 0,-1 0,-5-4,-23-8,0 2,-2 0,1 3,-2 0,-41-5,41 8,-70-12,-207-9,-112 29,179 2,-895-3,1045-4,-98-17,-30-3,58 2,109 12,-86-4,-71 15,191-1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19:49:35.9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24 24575,'180'-12'0,"-27"1"0,322 29 0,-329-11 0,-63-4 0,122 19 0,-134-8 0,-10-1 0,81 6 0,35 5 0,-52-5 0,-53-10 0,-2 0 0,73 0 0,89-8 0,263-4 0,-149-38 0,-245 25 0,241-23 0,-240 28 0,46-1 0,378 13-1365,-516-1-5461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19:49:38.5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 24575,'547'23'0,"-505"-17"0,151 12 0,-162-17 0,0-2 0,0-1 0,-1-1 0,40-10 0,-16 2 0,1 2 0,88-3 0,116 13 0,-102 1 0,3104-2-1365,-3236 0-5461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5T20:11:43.3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1 257,'28'-2,"1"-1,-1-2,0 0,38-14,19-3,-5 8,148-8,84 19,-247 4,22-3,145-22,84-36,-118 20,-97 24,205-4,106 31,-74 0,323 47,-416-27,360 27,12-40,-594-19,370-17,-301 12,-47 4,58-10,301-31,-217 28,352-33,-436 39,73-4,-108 13,-7-1,118 13,-150-7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5T20:11:44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26,'445'24,"30"0,-62-49,137 1,-346 12,-18 0,3 13,-179-1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5T20:11:47.1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1,'116'-1,"647"29,-12 17,-173-34,-23 1,-503-13,467-17,153-12,-525 32,198-4,-233-9,46-1,526 13,-660-1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5T20:11:50.3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112 1,'19'1,"0"1,34 7,18 3,458 15,-136-10,-10 13,388 17,115-83,-85 22,-368 70,-209-21,-157-29,130-6,-82-3,12-8,-83 5,50 0,-80 6,-1 1,1 0,-1 1,0 0,0 1,0 0,0 1,14 7,4 6,0 1,-1 2,-1 0,-1 2,0 2,-2 0,-1 2,27 35,-48-56,-1 0,0 0,0 1,0-1,0 1,-1-1,0 1,0 0,0 0,-1 0,0 0,0 0,-1 0,0 10,0-13,-1 0,0 0,0 0,0 1,0-1,0 0,0 0,-1-1,0 1,1 0,-1 0,0-1,0 1,-1-1,1 0,0 1,-1-1,0 0,1-1,-1 1,0 0,0-1,0 1,0-1,0 0,0 0,-6 1,-22 3,0-1,0-2,-1-1,-58-6,5 2,27 2,-30-1,-172 18,-396 39,-6-50,555-6,-268-12,-36 0,-25 16,-647-6,748-18,68 3,-282 9,532 7,0 0,0-1,0-1,-19-7,9 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4:35:11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2448 1413 24575,'0'-59'0,"-3"0"0,-2 1 0,-3 0 0,-3 0 0,-2 0 0,-2 2 0,-3 0 0,-2 0 0,-3 2 0,-53-91 0,67 129 0,-36-60 0,-77-96 0,105 151 0,-1 0 0,-2 2 0,0 0 0,-1 1 0,0 1 0,-1 1 0,-1 1 0,-45-22 0,-371-122 0,358 136 0,-1 4 0,-148-15 0,-170 20 0,391 15 0,0 0 0,-1 0 0,1 1 0,0 1 0,0-1 0,0 1 0,0 1 0,0-1 0,1 2 0,0-1 0,0 1 0,0 0 0,0 1 0,-8 8 0,-9 9 0,2 2 0,-33 43 0,38-44 0,-19 24 0,3 2 0,2 2 0,-45 100 0,-42 180 0,110-303 0,1 0 0,2 0 0,1 1 0,-3 55 0,-3 68 0,1-15 0,9-102 0,2 310 0,2-312 0,2 0 0,1-1 0,17 57 0,46 98 0,-53-149 0,-7-16 0,2 0 0,0-1 0,2 0 0,0-1 0,2 0 0,24 27 0,-6-15 0,0-1 0,63 44 0,-46-39 0,1-2 0,2-2 0,1-2 0,1-3 0,2-3 0,0-1 0,107 26 0,360 54 0,-500-100 0,0-1 0,0-1 0,1 0 0,-1-2 0,1-2 0,-1 0 0,0-1 0,0-1 0,0-1 0,0-2 0,-1 0 0,0-1 0,0-2 0,-1 0 0,0-1 0,-1-2 0,36-26 0,187-157 0,-230 181 0,-1 0 0,-1 0 0,0-1 0,-1-1 0,-1 0 0,0-1 0,-1 1 0,8-26 0,-5 10 0,-1-1 0,-2-1 0,-1 1 0,5-59 0,-8-143 0,-5 226 0,1-11 0,1 0 0,8-33 0,2-34 0,12-119 0,-15 118-1365,-4 63-5461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17:35:10.4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5215 0 24575,'-58'57'0,"-2"-3"0,-3-2 0,-120 76 0,122-85 0,3 3 0,-92 93 0,22-19 0,-41 45 0,159-156 0,-144 138 0,79-79 0,-91 106 0,117-113 0,-23 28 0,-99 96 0,-258 238 0,382-380 0,-1-2 0,-3-2 0,-62 37 0,33-24 0,-270 210 0,334-249 0,-244 169 0,20-15 0,-271 268 0,420-351 0,-4-4 0,-2-4 0,-146 85 0,170-120 0,-131 98 0,166-104 0,26-23 0,0-1 0,0-1 0,-1 0 0,-25 15 0,-169 68 0,86-41 0,121-52 0,-143 61-1365,100-46-5461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4:35:11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3509 11 24575,'-269'-2'0,"-286"5"0,377 8 0,-76 2 0,189-10 0,-1 3 0,1 2 0,0 3 0,1 3 0,0 3 0,2 3 0,-91 40 0,-89 30 0,-43 18 0,279-104 0,-37 17 0,1-1 0,-2-2 0,-1-2 0,-75 17 0,74-23 0,0 2 0,-72 29 0,-29 9 0,86-35 0,24-6 0,1 1 0,-56 23 0,51-14 0,18-10 0,1 1 0,1 1 0,0 1 0,-23 17 0,38-25 0,1 1 0,-1 0 0,1 0 0,1 0 0,-1 1 0,1 0 0,0 0 0,0 0 0,1 0 0,-1 1 0,2-1 0,-1 1 0,1 0 0,0 0 0,0 0 0,0 0 0,1 0 0,0 12 0,0-7 0,0 0 0,2 1 0,-1-1 0,1 0 0,1 0 0,0 0 0,1 0 0,0 0 0,1 0 0,0-1 0,1 1 0,0-1 0,1 0 0,0-1 0,1 0 0,9 12 0,-9-14 0,0-2 0,0 1 0,1-1 0,0 0 0,0 0 0,0-1 0,1 0 0,0 0 0,18 6 0,10 1 0,46 9 0,-46-12 0,12-1 0,0-1 0,0-4 0,0-1 0,66-6 0,-1 1 0,256-11 0,-41-34 0,-204 17 0,219-87 0,-325 112 0,1 1 0,1 0 0,-1 2 0,40-3 0,-36 5 0,0-1 0,0-2 0,27-7 0,76-18 0,-95 24 0,1-2 0,-1-1 0,-1-1 0,59-27 0,-31 7 0,1 3 0,1 3 0,1 2 0,82-16 0,-109 32 0,63-3 0,-75 8 0,1-1 0,0-1 0,-1-2 0,1 0 0,-1-1 0,32-12 0,159-64 0,-182 69 0,-21 9 0,0-1 0,0-1 0,0 1 0,0-2 0,-1 1 0,0-2 0,0 1 0,0-1 0,-1-1 0,0 1 0,0-2 0,-1 1 0,9-14 0,-5 7 0,-1-1 0,-1-1 0,0 0 0,-1-1 0,-2 1 0,1-2 0,-2 1 0,0-1 0,-2 0 0,0 0 0,0 0 0,-2-1 0,0-36 0,-3 48 0,1 1 0,-1-1 0,0 1 0,0-1 0,-1 1 0,0-1 0,0 1 0,-7-13 0,7 16 0,-1 0 0,1 0 0,-1 0 0,-1 1 0,1-1 0,0 1 0,-1 0 0,1 0 0,-1 0 0,0 0 0,0 0 0,-1 1 0,1 0 0,0 0 0,-8-2 0,-31-12 0,22 7 0,0 2 0,0 0 0,-1 2 0,0 0 0,-29-2 0,7 2-1365,28 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4:35:11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1 847 24575,'2'4'0,"1"0"0,-1-1 0,0 1 0,1-1 0,0 0 0,0 0 0,0 0 0,0 0 0,1 0 0,-1-1 0,1 1 0,-1-1 0,6 3 0,2 2 0,366 238 0,-343-227 0,1-1 0,0-1 0,57 17 0,117 20 0,-101-27 0,887 187 0,-970-208 0,0 0 0,-1 1 0,1 2 0,36 16 0,84 36 0,237 64 0,-162-57 0,-169-51 0,0-1 0,1-3 0,100 10 0,-74-17 0,479 50 0,-506-50 0,1-3 0,-1-2 0,1-2 0,-1-2 0,58-12 0,-36 4 0,105-1 0,-146 12 0,1-1 0,-1-2 0,0-2 0,-1 0 0,1-2 0,-1-2 0,-1-1 0,0-1 0,45-25 0,-38 18 0,-24 13 0,0 0 0,0-1 0,-1-1 0,0 0 0,0-1 0,-1 0 0,15-17 0,-16 15 0,0-1 0,-1-1 0,0 0 0,-1 0 0,-1 0 0,0-1 0,-1 0 0,-1-1 0,5-17 0,-4 4 0,-2 1 0,-1-1 0,-1 0 0,-2-33 0,0 0 0,0 25 0,0 0 0,-9-48 0,7 71 0,-1 1 0,-1-1 0,0 1 0,-1 0 0,0 1 0,0-1 0,-1 1 0,-1 0 0,0 1 0,-12-16 0,0 7 0,-1 0 0,-1 0 0,0 2 0,-1 1 0,-27-15 0,-126-59 0,98 57 0,-133-38 0,-89-3 0,81 23 0,-864-175 0,997 216 0,-129-21 0,112 7 0,-449-111 0,163 61 0,197 43 0,28 6 0,-1 8 0,-190 4 0,337 12 0,0 2 0,0 0 0,0 1 0,-20 5 0,31-5 0,0 0 0,0 0 0,0 0 0,1 1 0,-1 0 0,1 0 0,0 1 0,-1-1 0,2 1 0,-1 0 0,0 1 0,1-1 0,0 1 0,0 0 0,-4 6 0,-19 26 0,-38 43 0,45-58 0,1 0 0,1 1 0,1 1 0,1 1 0,-22 46 0,6-8 0,25-51 0,1-1 0,0 2 0,0-1 0,1 1 0,1 0 0,-4 14 0,-1 22 0,3-15 0,1 1 0,-2 46 0,8 51-1365,-1-111-5461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4:35:11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1460 24575,'166'38'0,"93"16"0,448 39 0,-607-86 0,124-8 0,-76-2 0,-38 4 0,121-3 0,-126-9 0,28-1 0,-69 9 0,71-13 0,-75 7 0,18-3 0,144-43 0,-203 49 0,0-1 0,-1-1 0,-1-1 0,1 0 0,-1-2 0,-1 0 0,0 0 0,-1-2 0,0 0 0,20-23 0,-21 22 0,-3 3 0,0 0 0,0 0 0,-1-1 0,-1-1 0,0 1 0,0-1 0,-1-1 0,-1 0 0,-1 0 0,9-26 0,-7-2 0,-2 0 0,-2 0 0,-2-1 0,-6-76 0,1 15 0,5 68 0,-3-33 0,0 65 0,1-1 0,-1 1 0,0 0 0,-1-1 0,1 1 0,-1 0 0,0 0 0,0 0 0,0 0 0,-1 1 0,1-1 0,-1 0 0,-4-3 0,-53-45 0,-2 4 0,-3 2 0,-113-61 0,72 45 0,67 42 0,-2 1 0,0 2 0,-55-14 0,18 5 0,35 11 0,-251-83 0,215 76 0,-150-22 0,84 24 0,-125-10 0,193 28 0,0 4 0,0 3 0,0 3 0,1 4 0,-110 32 0,169-39 0,0 1 0,0 1 0,0 0 0,1 1 0,0 1 0,0 1 0,1 0 0,1 1 0,-18 16 0,-17 16 0,-79 55 0,6-6 0,73-47 0,-75 89 0,53-54 0,65-74 0,1 0 0,0 1 0,1 0 0,-1 0 0,1 0 0,1 0 0,-1 0 0,1 1 0,-3 10 0,2 2 0,1 1 0,-2 28 0,-5 32 0,6-63 0,1 0 0,1 1 0,0-1 0,2 1 0,0-1 0,1 1 0,1-1 0,4 20 0,9 21 0,-12-43 0,1 0 0,0 0 0,1 0 0,0-1 0,2 0 0,-1 0 0,2 0 0,0-1 0,14 18 0,-7-16 33,1 0 0,0-1 0,23 15 0,-19-14-781,34 32-1,-41-32-6077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4:35:11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2448 1413 24575,'0'-59'0,"-3"0"0,-2 1 0,-3 0 0,-3 0 0,-2 0 0,-2 2 0,-3 0 0,-2 0 0,-3 2 0,-53-91 0,67 129 0,-36-60 0,-77-96 0,105 151 0,-1 0 0,-2 2 0,0 0 0,-1 1 0,0 1 0,-1 1 0,-1 1 0,-45-22 0,-371-122 0,358 136 0,-1 4 0,-148-15 0,-170 20 0,391 15 0,0 0 0,-1 0 0,1 1 0,0 1 0,0-1 0,0 1 0,0 1 0,0-1 0,1 2 0,0-1 0,0 1 0,0 0 0,0 1 0,-8 8 0,-9 9 0,2 2 0,-33 43 0,38-44 0,-19 24 0,3 2 0,2 2 0,-45 100 0,-42 180 0,110-303 0,1 0 0,2 0 0,1 1 0,-3 55 0,-3 68 0,1-15 0,9-102 0,2 310 0,2-312 0,2 0 0,1-1 0,17 57 0,46 98 0,-53-149 0,-7-16 0,2 0 0,0-1 0,2 0 0,0-1 0,2 0 0,24 27 0,-6-15 0,0-1 0,63 44 0,-46-39 0,1-2 0,2-2 0,1-2 0,1-3 0,2-3 0,0-1 0,107 26 0,360 54 0,-500-100 0,0-1 0,0-1 0,1 0 0,-1-2 0,1-2 0,-1 0 0,0-1 0,0-1 0,0-1 0,0-2 0,-1 0 0,0-1 0,0-2 0,-1 0 0,0-1 0,-1-2 0,36-26 0,187-157 0,-230 181 0,-1 0 0,-1 0 0,0-1 0,-1-1 0,-1 0 0,0-1 0,-1 1 0,8-26 0,-5 10 0,-1-1 0,-2-1 0,-1 1 0,5-59 0,-8-143 0,-5 226 0,1-11 0,1 0 0,8-33 0,2-34 0,12-119 0,-15 118-1365,-4 63-5461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4:35:11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3509 11 24575,'-269'-2'0,"-286"5"0,377 8 0,-76 2 0,189-10 0,-1 3 0,1 2 0,0 3 0,1 3 0,0 3 0,2 3 0,-91 40 0,-89 30 0,-43 18 0,279-104 0,-37 17 0,1-1 0,-2-2 0,-1-2 0,-75 17 0,74-23 0,0 2 0,-72 29 0,-29 9 0,86-35 0,24-6 0,1 1 0,-56 23 0,51-14 0,18-10 0,1 1 0,1 1 0,0 1 0,-23 17 0,38-25 0,1 1 0,-1 0 0,1 0 0,1 0 0,-1 1 0,1 0 0,0 0 0,0 0 0,1 0 0,-1 1 0,2-1 0,-1 1 0,1 0 0,0 0 0,0 0 0,0 0 0,1 0 0,0 12 0,0-7 0,0 0 0,2 1 0,-1-1 0,1 0 0,1 0 0,0 0 0,1 0 0,0 0 0,1 0 0,0-1 0,1 1 0,0-1 0,1 0 0,0-1 0,1 0 0,9 12 0,-9-14 0,0-2 0,0 1 0,1-1 0,0 0 0,0 0 0,0-1 0,1 0 0,0 0 0,18 6 0,10 1 0,46 9 0,-46-12 0,12-1 0,0-1 0,0-4 0,0-1 0,66-6 0,-1 1 0,256-11 0,-41-34 0,-204 17 0,219-87 0,-325 112 0,1 1 0,1 0 0,-1 2 0,40-3 0,-36 5 0,0-1 0,0-2 0,27-7 0,76-18 0,-95 24 0,1-2 0,-1-1 0,-1-1 0,59-27 0,-31 7 0,1 3 0,1 3 0,1 2 0,82-16 0,-109 32 0,63-3 0,-75 8 0,1-1 0,0-1 0,-1-2 0,1 0 0,-1-1 0,32-12 0,159-64 0,-182 69 0,-21 9 0,0-1 0,0-1 0,0 1 0,0-2 0,-1 1 0,0-2 0,0 1 0,0-1 0,-1-1 0,0 1 0,0-2 0,-1 1 0,9-14 0,-5 7 0,-1-1 0,-1-1 0,0 0 0,-1-1 0,-2 1 0,1-2 0,-2 1 0,0-1 0,-2 0 0,0 0 0,0 0 0,-2-1 0,0-36 0,-3 48 0,1 1 0,-1-1 0,0 1 0,0-1 0,-1 1 0,0-1 0,0 1 0,-7-13 0,7 16 0,-1 0 0,1 0 0,-1 0 0,-1 1 0,1-1 0,0 1 0,-1 0 0,1 0 0,-1 0 0,0 0 0,0 0 0,-1 1 0,1 0 0,0 0 0,-8-2 0,-31-12 0,22 7 0,0 2 0,0 0 0,-1 2 0,0 0 0,-29-2 0,7 2-1365,28 0-5461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4:35:11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1 847 24575,'2'4'0,"1"0"0,-1-1 0,0 1 0,1-1 0,0 0 0,0 0 0,0 0 0,0 0 0,1 0 0,-1-1 0,1 1 0,-1-1 0,6 3 0,2 2 0,366 238 0,-343-227 0,1-1 0,0-1 0,57 17 0,117 20 0,-101-27 0,887 187 0,-970-208 0,0 0 0,-1 1 0,1 2 0,36 16 0,84 36 0,237 64 0,-162-57 0,-169-51 0,0-1 0,1-3 0,100 10 0,-74-17 0,479 50 0,-506-50 0,1-3 0,-1-2 0,1-2 0,-1-2 0,58-12 0,-36 4 0,105-1 0,-146 12 0,1-1 0,-1-2 0,0-2 0,-1 0 0,1-2 0,-1-2 0,-1-1 0,0-1 0,45-25 0,-38 18 0,-24 13 0,0 0 0,0-1 0,-1-1 0,0 0 0,0-1 0,-1 0 0,15-17 0,-16 15 0,0-1 0,-1-1 0,0 0 0,-1 0 0,-1 0 0,0-1 0,-1 0 0,-1-1 0,5-17 0,-4 4 0,-2 1 0,-1-1 0,-1 0 0,-2-33 0,0 0 0,0 25 0,0 0 0,-9-48 0,7 71 0,-1 1 0,-1-1 0,0 1 0,-1 0 0,0 1 0,0-1 0,-1 1 0,-1 0 0,0 1 0,-12-16 0,0 7 0,-1 0 0,-1 0 0,0 2 0,-1 1 0,-27-15 0,-126-59 0,98 57 0,-133-38 0,-89-3 0,81 23 0,-864-175 0,997 216 0,-129-21 0,112 7 0,-449-111 0,163 61 0,197 43 0,28 6 0,-1 8 0,-190 4 0,337 12 0,0 2 0,0 0 0,0 1 0,-20 5 0,31-5 0,0 0 0,0 0 0,0 0 0,1 1 0,-1 0 0,1 0 0,0 1 0,-1-1 0,2 1 0,-1 0 0,0 1 0,1-1 0,0 1 0,0 0 0,-4 6 0,-19 26 0,-38 43 0,45-58 0,1 0 0,1 1 0,1 1 0,1 1 0,-22 46 0,6-8 0,25-51 0,1-1 0,0 2 0,0-1 0,1 1 0,1 0 0,-4 14 0,-1 22 0,3-15 0,1 1 0,-2 46 0,8 51-1365,-1-111-5461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6T04:35:11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1460 24575,'166'38'0,"93"16"0,448 39 0,-607-86 0,124-8 0,-76-2 0,-38 4 0,121-3 0,-126-9 0,28-1 0,-69 9 0,71-13 0,-75 7 0,18-3 0,144-43 0,-203 49 0,0-1 0,-1-1 0,-1-1 0,1 0 0,-1-2 0,-1 0 0,0 0 0,-1-2 0,0 0 0,20-23 0,-21 22 0,-3 3 0,0 0 0,0 0 0,-1-1 0,-1-1 0,0 1 0,0-1 0,-1-1 0,-1 0 0,-1 0 0,9-26 0,-7-2 0,-2 0 0,-2 0 0,-2-1 0,-6-76 0,1 15 0,5 68 0,-3-33 0,0 65 0,1-1 0,-1 1 0,0 0 0,-1-1 0,1 1 0,-1 0 0,0 0 0,0 0 0,0 0 0,-1 1 0,1-1 0,-1 0 0,-4-3 0,-53-45 0,-2 4 0,-3 2 0,-113-61 0,72 45 0,67 42 0,-2 1 0,0 2 0,-55-14 0,18 5 0,35 11 0,-251-83 0,215 76 0,-150-22 0,84 24 0,-125-10 0,193 28 0,0 4 0,0 3 0,0 3 0,1 4 0,-110 32 0,169-39 0,0 1 0,0 1 0,0 0 0,1 1 0,0 1 0,0 1 0,1 0 0,1 1 0,-18 16 0,-17 16 0,-79 55 0,6-6 0,73-47 0,-75 89 0,53-54 0,65-74 0,1 0 0,0 1 0,1 0 0,-1 0 0,1 0 0,1 0 0,-1 0 0,1 1 0,-3 10 0,2 2 0,1 1 0,-2 28 0,-5 32 0,6-63 0,1 0 0,1 1 0,0-1 0,2 1 0,0-1 0,1 1 0,1-1 0,4 20 0,9 21 0,-12-43 0,1 0 0,0 0 0,1 0 0,0-1 0,2 0 0,-1 0 0,2 0 0,0-1 0,14 18 0,-7-16 33,1 0 0,0-1 0,23 15 0,-19-14-781,34 32-1,-41-32-6077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6T04:37:23.7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2,'150'-2,"163"5,-174 6,164 6,1013-16,-1264 4,101 18,-95-11,65 3,462-11,-285-4,-124 3,196-3,-230-9,62-1,-67 15,143-6,-188-8,-51 5,58-1,379 27,-248-1,298-8,-319-13,1253 2,-1437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6T04:37:23.7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0,'1055'0,"-846"12,14 0,-139-9,110 18,-110-10,119 2,1272-15,-798 3,-655-2,0-1,31-7,-30 4,0 1,29 0,83 5,-102-1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31T16:06:35.513"/>
    </inkml:context>
    <inkml:brush xml:id="br0">
      <inkml:brushProperty name="width" value="0.35" units="cm"/>
      <inkml:brushProperty name="height" value="0.35" units="cm"/>
      <inkml:brushProperty name="color" value="#FF4E00"/>
      <inkml:brushProperty name="inkEffects" value="rainbow"/>
      <inkml:brushProperty name="anchorX" value="-1140.96008"/>
      <inkml:brushProperty name="anchorY" value="-5771.36328"/>
      <inkml:brushProperty name="scaleFactor" value="0.5"/>
    </inkml:brush>
  </inkml:definitions>
  <inkml:trace contextRef="#ctx0" brushRef="#br0">117 1 24575,'0'0'0,"2"0"0,7 0 0,10 0 0,6 0 0,8 0 0,11 0 0,8 0 0,14 0 0,14 0 0,14 0 0,14 0 0,12 0 0,5 0 0,0 0 0,-5 0 0,-14 0 0,-17 0 0,-21 0 0,-20 0 0,-17 0 0,-10 0 0,-8 0 0,-2 2 0,6 0 0,5 1 0,7 1 0,8 0 0,5-1 0,4 0 0,-1-2 0,-4 0 0,-4 0 0,-5-1 0,-2 0 0,-3 2 0,8 0 0,2 0 0,0 0 0,8-1 0,4 0 0,1-1 0,6 1 0,1-1 0,4 0 0,-2 0 0,2-1 0,7 1 0,11 0 0,13 3 0,10-1 0,7 0 0,-4 0 0,-7 0 0,-11-1 0,-5-1 0,-15 0 0,-7 0 0,-11 0 0,-8 0 0,-6 0 0,-6 0 0,-1 0 0,2 0 0,2 0 0,1 0 0,3 0 0,3 0 0,7 0 0,3 0 0,6 0 0,8 0 0,12 5 0,3-1 0,33 1 0,5-1 0,-3-1 0,-2-2 0,-7 0 0,-4 0 0,0-1 0,0 0 0,4-1 0,-2 1 0,-2 0 0,-2 0 0,-2 0 0,-2 0 0,1 0 0,4 0 0,5 0 0,3 2 0,-1 1 0,21-1 0,-5 0 0,1-1 0,-15-2 0,-16-1 0,-17 0 0,-8 0 0,-9 0 0,-3 1 0,0 1 0,6-1 0,9 1 0,3 0 0,9 0 0,4 1 0,-1-1 0,-2 0 0,-4 0 0,-6 0 0,-3 0 0,8 0 0,-6 0 0,11 0 0,0 0 0,0-3 0,-6 1 0,-7 0 0,-2 0 0,-8 0 0,-8 1 0,-10 1 0,-6 0 0,-7 0 0,-3 0 0,-6 0 0,-3 0 0,4 0 0,4 0 0,14 0 0,6 0 0,20-4 0,2-1 0,3-2 0,-2 1 0,-2 1 0,2 1 0,-5 2 0,-6 1 0,-5 0 0,-5 1 0,-5 0 0,-4 0 0,-3 1 0,2-1 0,-1 0 0,0 0 0,4-2 0,2-1 0,18 1 0,3 0 0,13 1 0,-2 0 0,-5-2 0,-5 0 0,-6 1 0,-4 0 0,-7 1 0,-2 0 0,-3 0 0,1 1 0,-2 0 0,-1 0 0,3 0 0,0 1 0,5-1 0,4 0 0,6 0 0,9 0 0,31 0 0,3 0 0,3 0 0,-11 0 0,-2 4 0,-12 1 0,-8 0 0,-4-1 0,-7-1 0,-2-1 0,-1-1 0,-1-1 0,1 0 0,1 0 0,-2 0 0,2 0 0,0-1 0,-2 1 0,0 0 0,-3 0 0,14 0 0,2 0 0,-3 0 0,-5 0 0,-8 0 0,-5 2 0,-4 1 0,-5-1 0,-2 0 0,0-1 0,0 0 0,1-1 0,6 1 0,10 1 0,11 0 0,9 1 0,4-1 0,8 1 0,-2 0 0,-2 0 0,7-1 0,-13-1 0,-10 0 0,-14 0 0,-12-1 0,-12 0 0,-6 2 0,-3 0 0,-4 0 0,-1 0 0,0 0 0,2-1 0,2-1 0,5 0 0,3 0 0,5 3 0,1 1 0,2 1 0,-2-1 0,-2-1 0,2 4 0,-1-1 0,-2 0 0,3 0 0,-2 1 0,-1 2 0,1-1 0,-2 0 0,1 1 0,-1-2 0,-1 1 0,-2-2 0,2 1 0,6 0 0,0 2 0,1 1 0,3 0 0,-2 2 0,-2-1 0,-4-2 0,-6 1 0,0-1 0,-2 1 0,1 0 0,2 1 0,0 0 0,3 5 0,2 2 0,5 3 0,1-1 0,-3 1 0,-5-2 0,-5-4 0,-4-2 0,-6-2 0,1 0 0,0 1 0,8 6 0,4 6 0,7 6 0,12 16 0,2 3 0,-4-1 0,-7-7 0,-9-9 0,-9-4 0,-3-5 0,0 1 0,1 4 0,2 2 0,2 3 0,1 0 0,0 0 0,0-2 0,-4-3 0,-4-4 0,-4-5 0,-3-2 0,-3-3 0,-2 1 0,0 1 0,2 1 0,-1 3 0,1-1 0,-1 1 0,0 0 0,0 2 0,0 4 0,-8 1 0,0 1 0,-3-1 0,2-1 0,-1-6 0,2-1 0,2-2 0,1-3 0,0 2 0,-1 1 0,-14 12 0,-9 10 0,-5 4 0,-6 3 0,-2-3 0,3-5 0,3-6 0,4-5 0,3-3 0,-2 0 0,1-2 0,2-1 0,0 0 0,2-2 0,1 1 0,1-3 0,0-1 0,0-2 0,0-3 0,0-1 0,1-1 0,-12 1 0,-1 0 0,-2 2 0,-5 1 0,-2-2 0,-4-2 0,1-1 0,0-2 0,-4-2 0,-5-2 0,-2 2 0,-1-1 0,-3-1 0,3 0 0,-3-1 0,0 0 0,-7-1 0,-5 0 0,-5 0 0,-37-3 0,-5 1 0,-29-1 0,6 1 0,13 1 0,17-3 0,17 2 0,21-1 0,11-1 0,11-2 0,3 0 0,4-1 0,-10-3 0,-9-2 0,-11-2 0,-8 1 0,-1 0 0,4 3 0,11 3 0,11 3 0,2-1 0,6 2 0,7 0 0,7-1 0,4 1 0,2-2 0,0 1 0,1 0 0,-6 2 0,-5-5 0,-1 1 0,0 1 0,2 1 0,2 1 0,0 2 0,2 0 0,2-1 0,1-3 0,-4-2 0,0 1 0,-1-2 0,-17 0 0,0 0 0,-3 2 0,3 2 0,5 2 0,6 0 0,1 2 0,4 0 0,0-2 0,0 0 0,0 0 0,1-4 0,2 0 0,-4 0 0,1 2 0,0 1 0,-3 1 0,2-1 0,-5 0 0,-18 1 0,-7 0 0,3 1 0,1 1 0,5-1 0,3 1 0,6-2 0,1 0 0,-1 0 0,1 0 0,-4 0 0,-8 1 0,-8 1 0,-5 0 0,-6 0 0,1 0 0,6 0 0,5 0 0,4 0 0,-8 0 0,2 0 0,-14 0 0,3 5 0,5-1 0,4 1 0,6-1 0,9-1 0,9-1 0,6-1 0,5-1 0,2 0 0,2 0 0,0 0 0,-3-1 0,0 1 0,-3 0 0,-3 0 0,-1 2 0,1 1 0,-14-1 0,0 0 0,-12 0 0,2-2 0,6 1 0,7-1 0,7 0 0,6 0 0,2 0 0,6 0 0,1 0 0,4 0 0,2 0 0,0 0 0,2 0 0,-2 0 0,-2 0 0,2 0 0,-13 0 0,-2 0 0,-4 0 0,0 0 0,1 0 0,3 0 0,3 0 0,2 0 0,4 0 0,6 0 0,3 0 0,2 0 0,1 0 0,1 0 0,-5 0 0,-7 0 0,-11 2 0,-12 1 0,-8-1 0,-6 0 0,-24-1 0,-1 0 0,-17 0 0,5-1 0,3 2 0,8 0 0,9 1 0,7-2 0,6 1 0,5-2 0,8 1 0,3-1 0,6 0 0,2 2 0,2 1 0,3-1 0,1 4 0,1 0 0,1 0 0,3-2 0,-15 2 0,3-2 0,2-1 0,3-1 0,4 0 0,-1-2 0,1 1 0,0-1 0,-1 0 0,2-1 0,1 1 0,-3 0 0,0 0 0,-4 0 0,-6 0 0,0 0 0,-5 0 0,-3 0 0,-1 0 0,-9 0 0,3 0 0,-13 0 0,3 0 0,6 0 0,10 0 0,4 0 0,1 0 0,4 0 0,4 0 0,-3 2 0,0 3 0,-7 4 0,-3 0 0,-22 1 0,1-1 0,4-3 0,10-1 0,15-3 0,14 0 0,12-2 0,9 0 0,1 0 0,0-1 0,-3 1 0,-5-3 0,-7-2 0,-7-2 0,-4-2 0,-3 1 0,-1-3 0,3-1 0,-1 0 0,1-1 0,-3 1 0,-2 2 0,-4 1 0,-1-1 0,-1 3 0,2-3 0,-19-1 0,3 0 0,-2-1 0,7 2 0,11-2 0,9 3 0,7 1 0,1 1 0,3 1 0,-5 0 0,-1 1 0,-6-1 0,2 1 0,0-1 0,3 1 0,4-1 0,0 1 0,1 1 0,1-1 0,1 1 0,-8-2 0,-2-1 0,0 1 0,4 1 0,6-1 0,5 2 0,4-2 0,2 1 0,3 1 0,3 2 0,2 0 0,2 1 0,1-1 0,1-1 0,0-1 0,2-2 0,-4-3 0,-3 2 0,-2-2 0,-3-2 0,-3-1 0,-4-3 0,-3-5 0,-4-2 0,1 0 0,0 0 0,1 0 0,1 2 0,0 0 0,4 0 0,6 1 0,3 5 0,5 1 0,2 4 0,2 1 0,1 0 0,-6-8 0,1 0 0,-2-3 0,2 0 0,0 1 0,1 0 0,2 1 0,2-1 0,-3-1 0,0-1 0,2-1 0,0 1 0,0 0 0,0 2 0,-3-1 0,2-1 0,0 5 0,1-2 0,-1-5 0,0 3 0,0-3 0,-1 4 0,3-1 0,2 2 0,1 0 0,1-2 0,-1 0 0,1-2 0,2-1 0,0 0 0,2 1 0,0 2 0,1 3 0,0 2 0,0 1 0,0 1 0,1-1 0,-1-3 0,0-4 0,0-3 0,0 1 0,0 3 0,0 1 0,0 3 0,0 1 0,0 2 0,0 0 0,0 1 0,0 0 0,0 0 0,0 0 0,0 0 0,0-1 0,2 3 0,3 0 0,4-5 0,3 0 0,0-3 0,2 0 0,1-1 0,-2 0 0,-1 4 0,0 2 0,1 1 0,1 0 0,-1 1 0,1 1 0,-4 1 0,0 2 0,-1-1 0,1 1 0,0 2 0,5 0 0,1 0 0,0-2 0,1 2 0,0 0 0,-1 2 0,-2 0 0,2 1 0,1-1 0,2-1 0,4 1 0,1-2 0,1 0 0,2 1 0,0 1 0,2 0 0,-1-1 0,-3 0 0,-4 1 0,-3 0 0,-3 1 0,-2 0 0,1 1 0,2 0 0,0 0 0,1 0 0,0-2 0,-2-1 0,0 1 0,-2 0 0,0 1 0,1 0 0,0 0 0,2-1 0,0 0 0,12-5 0,5 0 0,2 1 0,0-1 0,-1 2 0,-1 0 0,-2 3 0,-2-2 0,-3 0 0,-3 2 0,-4 0 0,-3 1 0,0 0 0,-2 1 0,2 0 0,2 0 0,-1 0 0,-1 0 0,-1 0 0,-2 0 0,2 0 0,2 0 0,1 0 0,3 0 0,0 0 0,2 0 0,0-4 0,0-1 0,1 0 0,-1 2 0,2 0 0,6 1 0,1 1 0,0 1 0,8 0 0,-2 0 0,-4 0 0,1 0 0,-3 0 0,-1 0 0,1 1 0,1-1 0,0 0 0,2 0 0,2 0 0,-1 0 0,1 0 0,3 0 0,0 0 0,2 0 0,2 0 0,0 0 0,4 0 0,-2 0 0,-5 0 0,0 0 0,-7 0 0,-4 0 0,-5 0 0,-1 0 0,1 0 0,9 0 0,9 0 0,10 0 0,11 0 0,6 0 0,1 0 0,-4 0 0,-3 0 0,-7 2 0,-7 0 0,-9 0 0,-6 0 0,-4 0 0,4-2 0,-1 1 0,-3-1 0,-2 0 0,-5 0 0,-4 0 0,-6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31T16:06:35.513"/>
    </inkml:context>
    <inkml:brush xml:id="br0">
      <inkml:brushProperty name="width" value="0.35" units="cm"/>
      <inkml:brushProperty name="height" value="0.35" units="cm"/>
      <inkml:brushProperty name="color" value="#FF4E00"/>
      <inkml:brushProperty name="inkEffects" value="rainbow"/>
      <inkml:brushProperty name="anchorX" value="-1140.96008"/>
      <inkml:brushProperty name="anchorY" value="-5771.36328"/>
      <inkml:brushProperty name="scaleFactor" value="0.5"/>
    </inkml:brush>
  </inkml:definitions>
  <inkml:trace contextRef="#ctx0" brushRef="#br0">117 1 24575,'0'0'0,"2"0"0,7 0 0,10 0 0,6 0 0,8 0 0,11 0 0,8 0 0,14 0 0,14 0 0,14 0 0,14 0 0,12 0 0,5 0 0,0 0 0,-5 0 0,-14 0 0,-17 0 0,-21 0 0,-20 0 0,-17 0 0,-10 0 0,-8 0 0,-2 2 0,6 0 0,5 1 0,7 1 0,8 0 0,5-1 0,4 0 0,-1-2 0,-4 0 0,-4 0 0,-5-1 0,-2 0 0,-3 2 0,8 0 0,2 0 0,0 0 0,8-1 0,4 0 0,1-1 0,6 1 0,1-1 0,4 0 0,-2 0 0,2-1 0,7 1 0,11 0 0,13 3 0,10-1 0,7 0 0,-4 0 0,-7 0 0,-11-1 0,-5-1 0,-15 0 0,-7 0 0,-11 0 0,-8 0 0,-6 0 0,-6 0 0,-1 0 0,2 0 0,2 0 0,1 0 0,3 0 0,3 0 0,7 0 0,3 0 0,6 0 0,8 0 0,12 5 0,3-1 0,33 1 0,5-1 0,-3-1 0,-2-2 0,-7 0 0,-4 0 0,0-1 0,0 0 0,4-1 0,-2 1 0,-2 0 0,-2 0 0,-2 0 0,-2 0 0,1 0 0,4 0 0,5 0 0,3 2 0,-1 1 0,21-1 0,-5 0 0,1-1 0,-15-2 0,-16-1 0,-17 0 0,-8 0 0,-9 0 0,-3 1 0,0 1 0,6-1 0,9 1 0,3 0 0,9 0 0,4 1 0,-1-1 0,-2 0 0,-4 0 0,-6 0 0,-3 0 0,8 0 0,-6 0 0,11 0 0,0 0 0,0-3 0,-6 1 0,-7 0 0,-2 0 0,-8 0 0,-8 1 0,-10 1 0,-6 0 0,-7 0 0,-3 0 0,-6 0 0,-3 0 0,4 0 0,4 0 0,14 0 0,6 0 0,20-4 0,2-1 0,3-2 0,-2 1 0,-2 1 0,2 1 0,-5 2 0,-6 1 0,-5 0 0,-5 1 0,-5 0 0,-4 0 0,-3 1 0,2-1 0,-1 0 0,0 0 0,4-2 0,2-1 0,18 1 0,3 0 0,13 1 0,-2 0 0,-5-2 0,-5 0 0,-6 1 0,-4 0 0,-7 1 0,-2 0 0,-3 0 0,1 1 0,-2 0 0,-1 0 0,3 0 0,0 1 0,5-1 0,4 0 0,6 0 0,9 0 0,31 0 0,3 0 0,3 0 0,-11 0 0,-2 4 0,-12 1 0,-8 0 0,-4-1 0,-7-1 0,-2-1 0,-1-1 0,-1-1 0,1 0 0,1 0 0,-2 0 0,2 0 0,0-1 0,-2 1 0,0 0 0,-3 0 0,14 0 0,2 0 0,-3 0 0,-5 0 0,-8 0 0,-5 2 0,-4 1 0,-5-1 0,-2 0 0,0-1 0,0 0 0,1-1 0,6 1 0,10 1 0,11 0 0,9 1 0,4-1 0,8 1 0,-2 0 0,-2 0 0,7-1 0,-13-1 0,-10 0 0,-14 0 0,-12-1 0,-12 0 0,-6 2 0,-3 0 0,-4 0 0,-1 0 0,0 0 0,2-1 0,2-1 0,5 0 0,3 0 0,5 3 0,1 1 0,2 1 0,-2-1 0,-2-1 0,2 4 0,-1-1 0,-2 0 0,3 0 0,-2 1 0,-1 2 0,1-1 0,-2 0 0,1 1 0,-1-2 0,-1 1 0,-2-2 0,2 1 0,6 0 0,0 2 0,1 1 0,3 0 0,-2 2 0,-2-1 0,-4-2 0,-6 1 0,0-1 0,-2 1 0,1 0 0,2 1 0,0 0 0,3 5 0,2 2 0,5 3 0,1-1 0,-3 1 0,-5-2 0,-5-4 0,-4-2 0,-6-2 0,1 0 0,0 1 0,8 6 0,4 6 0,7 6 0,12 16 0,2 3 0,-4-1 0,-7-7 0,-9-9 0,-9-4 0,-3-5 0,0 1 0,1 4 0,2 2 0,2 3 0,1 0 0,0 0 0,0-2 0,-4-3 0,-4-4 0,-4-5 0,-3-2 0,-3-3 0,-2 1 0,0 1 0,2 1 0,-1 3 0,1-1 0,-1 1 0,0 0 0,0 2 0,0 4 0,-8 1 0,0 1 0,-3-1 0,2-1 0,-1-6 0,2-1 0,2-2 0,1-3 0,0 2 0,-1 1 0,-14 12 0,-9 10 0,-5 4 0,-6 3 0,-2-3 0,3-5 0,3-6 0,4-5 0,3-3 0,-2 0 0,1-2 0,2-1 0,0 0 0,2-2 0,1 1 0,1-3 0,0-1 0,0-2 0,0-3 0,0-1 0,1-1 0,-12 1 0,-1 0 0,-2 2 0,-5 1 0,-2-2 0,-4-2 0,1-1 0,0-2 0,-4-2 0,-5-2 0,-2 2 0,-1-1 0,-3-1 0,3 0 0,-3-1 0,0 0 0,-7-1 0,-5 0 0,-5 0 0,-37-3 0,-5 1 0,-29-1 0,6 1 0,13 1 0,17-3 0,17 2 0,21-1 0,11-1 0,11-2 0,3 0 0,4-1 0,-10-3 0,-9-2 0,-11-2 0,-8 1 0,-1 0 0,4 3 0,11 3 0,11 3 0,2-1 0,6 2 0,7 0 0,7-1 0,4 1 0,2-2 0,0 1 0,1 0 0,-6 2 0,-5-5 0,-1 1 0,0 1 0,2 1 0,2 1 0,0 2 0,2 0 0,2-1 0,1-3 0,-4-2 0,0 1 0,-1-2 0,-17 0 0,0 0 0,-3 2 0,3 2 0,5 2 0,6 0 0,1 2 0,4 0 0,0-2 0,0 0 0,0 0 0,1-4 0,2 0 0,-4 0 0,1 2 0,0 1 0,-3 1 0,2-1 0,-5 0 0,-18 1 0,-7 0 0,3 1 0,1 1 0,5-1 0,3 1 0,6-2 0,1 0 0,-1 0 0,1 0 0,-4 0 0,-8 1 0,-8 1 0,-5 0 0,-6 0 0,1 0 0,6 0 0,5 0 0,4 0 0,-8 0 0,2 0 0,-14 0 0,3 5 0,5-1 0,4 1 0,6-1 0,9-1 0,9-1 0,6-1 0,5-1 0,2 0 0,2 0 0,0 0 0,-3-1 0,0 1 0,-3 0 0,-3 0 0,-1 2 0,1 1 0,-14-1 0,0 0 0,-12 0 0,2-2 0,6 1 0,7-1 0,7 0 0,6 0 0,2 0 0,6 0 0,1 0 0,4 0 0,2 0 0,0 0 0,2 0 0,-2 0 0,-2 0 0,2 0 0,-13 0 0,-2 0 0,-4 0 0,0 0 0,1 0 0,3 0 0,3 0 0,2 0 0,4 0 0,6 0 0,3 0 0,2 0 0,1 0 0,1 0 0,-5 0 0,-7 0 0,-11 2 0,-12 1 0,-8-1 0,-6 0 0,-24-1 0,-1 0 0,-17 0 0,5-1 0,3 2 0,8 0 0,9 1 0,7-2 0,6 1 0,5-2 0,8 1 0,3-1 0,6 0 0,2 2 0,2 1 0,3-1 0,1 4 0,1 0 0,1 0 0,3-2 0,-15 2 0,3-2 0,2-1 0,3-1 0,4 0 0,-1-2 0,1 1 0,0-1 0,-1 0 0,2-1 0,1 1 0,-3 0 0,0 0 0,-4 0 0,-6 0 0,0 0 0,-5 0 0,-3 0 0,-1 0 0,-9 0 0,3 0 0,-13 0 0,3 0 0,6 0 0,10 0 0,4 0 0,1 0 0,4 0 0,4 0 0,-3 2 0,0 3 0,-7 4 0,-3 0 0,-22 1 0,1-1 0,4-3 0,10-1 0,15-3 0,14 0 0,12-2 0,9 0 0,1 0 0,0-1 0,-3 1 0,-5-3 0,-7-2 0,-7-2 0,-4-2 0,-3 1 0,-1-3 0,3-1 0,-1 0 0,1-1 0,-3 1 0,-2 2 0,-4 1 0,-1-1 0,-1 3 0,2-3 0,-19-1 0,3 0 0,-2-1 0,7 2 0,11-2 0,9 3 0,7 1 0,1 1 0,3 1 0,-5 0 0,-1 1 0,-6-1 0,2 1 0,0-1 0,3 1 0,4-1 0,0 1 0,1 1 0,1-1 0,1 1 0,-8-2 0,-2-1 0,0 1 0,4 1 0,6-1 0,5 2 0,4-2 0,2 1 0,3 1 0,3 2 0,2 0 0,2 1 0,1-1 0,1-1 0,0-1 0,2-2 0,-4-3 0,-3 2 0,-2-2 0,-3-2 0,-3-1 0,-4-3 0,-3-5 0,-4-2 0,1 0 0,0 0 0,1 0 0,1 2 0,0 0 0,4 0 0,6 1 0,3 5 0,5 1 0,2 4 0,2 1 0,1 0 0,-6-8 0,1 0 0,-2-3 0,2 0 0,0 1 0,1 0 0,2 1 0,2-1 0,-3-1 0,0-1 0,2-1 0,0 1 0,0 0 0,0 2 0,-3-1 0,2-1 0,0 5 0,1-2 0,-1-5 0,0 3 0,0-3 0,-1 4 0,3-1 0,2 2 0,1 0 0,1-2 0,-1 0 0,1-2 0,2-1 0,0 0 0,2 1 0,0 2 0,1 3 0,0 2 0,0 1 0,0 1 0,1-1 0,-1-3 0,0-4 0,0-3 0,0 1 0,0 3 0,0 1 0,0 3 0,0 1 0,0 2 0,0 0 0,0 1 0,0 0 0,0 0 0,0 0 0,0 0 0,0-1 0,2 3 0,3 0 0,4-5 0,3 0 0,0-3 0,2 0 0,1-1 0,-2 0 0,-1 4 0,0 2 0,1 1 0,1 0 0,-1 1 0,1 1 0,-4 1 0,0 2 0,-1-1 0,1 1 0,0 2 0,5 0 0,1 0 0,0-2 0,1 2 0,0 0 0,-1 2 0,-2 0 0,2 1 0,1-1 0,2-1 0,4 1 0,1-2 0,1 0 0,2 1 0,0 1 0,2 0 0,-1-1 0,-3 0 0,-4 1 0,-3 0 0,-3 1 0,-2 0 0,1 1 0,2 0 0,0 0 0,1 0 0,0-2 0,-2-1 0,0 1 0,-2 0 0,0 1 0,1 0 0,0 0 0,2-1 0,0 0 0,12-5 0,5 0 0,2 1 0,0-1 0,-1 2 0,-1 0 0,-2 3 0,-2-2 0,-3 0 0,-3 2 0,-4 0 0,-3 1 0,0 0 0,-2 1 0,2 0 0,2 0 0,-1 0 0,-1 0 0,-1 0 0,-2 0 0,2 0 0,2 0 0,1 0 0,3 0 0,0 0 0,2 0 0,0-4 0,0-1 0,1 0 0,-1 2 0,2 0 0,6 1 0,1 1 0,0 1 0,8 0 0,-2 0 0,-4 0 0,1 0 0,-3 0 0,-1 0 0,1 1 0,1-1 0,0 0 0,2 0 0,2 0 0,-1 0 0,1 0 0,3 0 0,0 0 0,2 0 0,2 0 0,0 0 0,4 0 0,-2 0 0,-5 0 0,0 0 0,-7 0 0,-4 0 0,-5 0 0,-1 0 0,1 0 0,9 0 0,9 0 0,10 0 0,11 0 0,6 0 0,1 0 0,-4 0 0,-3 0 0,-7 2 0,-7 0 0,-9 0 0,-6 0 0,-4 0 0,4-2 0,-1 1 0,-3-1 0,-2 0 0,-5 0 0,-4 0 0,-6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19:13:12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2378 0 24575,'1'56'0,"0"-31"0,0 0 0,-2 1 0,-1-1 0,-6 32 0,7-50 0,-1 0 0,-1 0 0,1 0 0,-1 0 0,0-1 0,-1 1 0,0-1 0,0 0 0,0 0 0,0-1 0,-1 1 0,0-1 0,0 0 0,-1 0 0,1 0 0,-1-1 0,0 0 0,0 0 0,-11 4 0,-9 3 0,0-1 0,-1-1 0,-1-2 0,-29 5 0,-116 9 0,-20 3 0,109-12 0,-2-4 0,-169-5 0,133-4 0,108 2 0,0 0 0,-1 1 0,2 1 0,-1 0 0,0 1 0,1 0 0,-24 12 0,-91 56 0,40-20 0,25-21 0,15-7 0,-78 50 0,48-25 0,60-40 0,1 0 0,1 2 0,-1 0 0,2 1 0,0 0 0,-25 28 0,36-34 0,0 0 0,1 1 0,0 0 0,1-1 0,-1 1 0,1 0 0,0 0 0,1 1 0,0-1 0,0 0 0,1 14 0,-1-10 0,1-1 0,-2 0 0,1 0 0,-1 0 0,-6 17 0,3-13 0,1 0 0,0 1 0,1-1 0,1 1 0,-1 27 0,2-24 0,-1-1 0,0 1 0,-7 25 0,9-42 0,-1 0 0,1 1 0,0-1 0,-1 0 0,1 0 0,-1 0 0,1 0 0,-1 0 0,0 0 0,1 0 0,-1 0 0,0 0 0,0 0 0,1-1 0,-1 1 0,0 0 0,0 0 0,0-1 0,0 1 0,0-1 0,0 1 0,0-1 0,0 1 0,0-1 0,-1 1 0,1-1 0,0 0 0,0 0 0,0 1 0,-2-1 0,-1-1 0,0 0 0,1 1 0,-1-1 0,1-1 0,0 1 0,-1 0 0,1-1 0,0 0 0,0 1 0,-4-5 0,-4-1 0,2-1 0,-1-1 0,1 0 0,0 0 0,-11-17 0,8 5 0,1-1 0,1-1 0,1 0 0,0 0 0,-8-44 0,14 53 0,0 1 0,-1 0 0,0 0 0,-1 0 0,0 1 0,-1 0 0,0 0 0,-1 0 0,0 1 0,-1 0 0,-15-17 0,-1-5 0,23 31 0,-1 1 0,1-1 0,0 1 0,1-1 0,-1 0 0,0 1 0,0-1 0,1 0 0,-1 0 0,1 0 0,-1 0 0,1 1 0,0-1 0,0 0 0,0 0 0,0 0 0,0-2 0,6 7 0,-1 1 0,1 0 0,-1 0 0,0 0 0,0 1 0,8 9 0,-12-13 0,24 25 0,-8-10 0,0 1 0,-2 0 0,0 1 0,-1 1 0,0 1 0,-2-1 0,0 2 0,10 26 0,15 35 0,-10-26 0,-26-53 0,0-1 0,0 0 0,0 1 0,0-1 0,0 0 0,0 0 0,1 0 0,-1 0 0,1 0 0,-1 0 0,1 0 0,0 0 0,0-1 0,0 1 0,0-1 0,0 1 0,0-1 0,0 0 0,0 0 0,0 0 0,1 0 0,-1 0 0,0 0 0,1-1 0,-1 1 0,1-1 0,-1 1 0,1-1 0,-1 0 0,1 0 0,-1 0 0,1-1 0,-1 1 0,1 0 0,-1-1 0,4-1 0,8-4 0,0 0 0,0-1 0,-1 0 0,0-2 0,14-10 0,21-12 0,109-32 0,-87 26 0,-56 27 0,1 2 0,0 0 0,0 0 0,1 2 0,0 0 0,0 0 0,33-5 0,10 1-1365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19:13:16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1205 1 24575,'-10'13'0,"0"1"0,1 1 0,0 0 0,1 0 0,1 0 0,0 1 0,-7 30 0,2-9 0,-1 1 0,1 0 0,3 0 0,0 1 0,-4 74 0,12-102 0,0 1 0,0-1 0,-1 0 0,0 0 0,-1 1 0,-1-2 0,0 1 0,0 0 0,-1-1 0,-8 14 0,-7 6 0,-1-2 0,-25 27 0,25-30 0,0 0 0,-33 54 0,35-46 0,-44 54 0,-12 18 0,54-71 0,-29 33 0,28-39 0,-27 45 0,42-61 0,1-1 0,1 1 0,0 1 0,1-1 0,0 1 0,1 0 0,-3 21 0,2 259 0,7-157 0,-2-84 0,1-33 0,-1-1 0,-1 1 0,-1 0 0,-1-1 0,0 1 0,-1-1 0,-1 1 0,-1-1 0,-9 24 0,10-34 0,1 0 0,1 1 0,-1-1 0,1 1 0,1-1 0,0 1 0,-1 11 0,-3 22 0,5-41 0,0 0 0,0 0 0,0 0 0,0 0 0,0 0 0,0 0 0,0 0 0,-1-1 0,1 1 0,0 0 0,-1 0 0,1 0 0,0 0 0,-1-1 0,1 1 0,-1 0 0,1 0 0,-1-1 0,0 1 0,1 0 0,-1-1 0,0 1 0,1-1 0,-1 1 0,0-1 0,0 1 0,1-1 0,-1 1 0,0-1 0,0 0 0,0 1 0,0-1 0,0 0 0,1 0 0,-1 0 0,0 0 0,0 1 0,0-1 0,0-1 0,0 1 0,0 0 0,0 0 0,0 0 0,0 0 0,1-1 0,-1 1 0,0 0 0,0-1 0,0 1 0,1-1 0,-1 1 0,0-1 0,0 1 0,1-1 0,-1 1 0,0-1 0,1 0 0,-2 0 0,-6-7 0,0 1 0,0-1 0,-11-15 0,15 17 0,-27-27 0,-1 0 0,-1 3 0,-2 0 0,-62-40 0,-3-10 0,69 42 0,25 28 0,23 25 0,84 97 0,51 51 0,-145-157 0,0 0 0,0 0 0,1 0 0,0-1 0,0 0 0,0-1 0,0 0 0,1 0 0,0 0 0,0-1 0,0-1 0,0 0 0,0 0 0,1-1 0,-1 0 0,0 0 0,1-1 0,-1 0 0,1-1 0,-1 0 0,0 0 0,0-1 0,1 0 0,-1-1 0,0 0 0,-1-1 0,1 1 0,-1-2 0,1 1 0,-1-1 0,-1 0 0,1-1 0,-1 0 0,0 0 0,0-1 0,8-9 0,2-3 0,1 0 0,1 1 0,1 1 0,0 1 0,1 1 0,26-14 0,17-15 0,-49 32 0,0 1 0,0 1 0,23-11 0,0 3-1365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5T19:13:22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0 24575,'-4'1'0,"0"0"0,0-1 0,1 2 0,-1-1 0,0 0 0,1 1 0,-1-1 0,1 1 0,0 0 0,0 0 0,0 1 0,0-1 0,0 0 0,0 1 0,0 0 0,1 0 0,-1 0 0,1 0 0,0 0 0,0 0 0,0 1 0,0-1 0,1 1 0,-2 3 0,-5 13 0,0 0 0,-8 39 0,15-56 0,-6 43 0,1 0 0,3 0 0,2 0 0,4 48 0,-1-7 0,-1-71 0,1 0 0,1 0 0,0-1 0,1 1 0,0-1 0,2 1 0,0-1 0,0-1 0,1 1 0,1-1 0,1-1 0,0 0 0,0 0 0,2 0 0,-1-1 0,1-1 0,14 12 0,22 16 0,2-3 0,1-1 0,55 28 0,-104-63 0,101 55 0,-51-29 0,89 62 0,129 102 0,-235-167 0,-1 1 0,-1 2 0,-1 1 0,-2 2 0,0 0 0,-3 2 0,0 1 0,39 66 0,-32-43 0,-9-16 0,24 53 0,-42-78 0,0 1 0,-1 1 0,-1-1 0,0 1 0,-2-1 0,1 1 0,-1 23 0,0-9 0,1 0 0,2 0 0,1 0 0,1 0 0,13 33 0,0 1 0,-20-62 0,1 2 0,0 0 0,0 0 0,0-1 0,0 1 0,1 0 0,0-1 0,-1 1 0,1-1 0,0 1 0,1-1 0,-1 0 0,1 0 0,-1 0 0,5 4 0,-6-8 0,0 1 0,0 0 0,1 0 0,-1 0 0,0 0 0,0-1 0,0 1 0,0-1 0,0 1 0,0-1 0,0 1 0,1-1 0,-2 1 0,1-1 0,0 0 0,0 0 0,0 0 0,0 1 0,0-1 0,-1 0 0,1 0 0,0 0 0,-1 0 0,1 0 0,-1 0 0,1 0 0,-1 0 0,1-3 0,2 0 0,10-18 0,0-1 0,-1 0 0,-2-1 0,0-1 0,-2 1 0,0-1 0,-2-1 0,6-50 0,7-84 0,-17 148 0,0 1 0,1 0 0,0 0 0,1 0 0,0 0 0,0 1 0,1-1 0,1 1 0,0 0 0,11-14 0,-17 24 0,0 0 0,0 0 0,0-1 0,0 1 0,0 0 0,1 0 0,-1 0 0,0-1 0,0 1 0,0 0 0,0 0 0,1 0 0,-1 0 0,0-1 0,0 1 0,0 0 0,1 0 0,-1 0 0,0 0 0,0 0 0,0 0 0,1 0 0,-1 0 0,0 0 0,0 0 0,1 0 0,-1 0 0,0-1 0,0 2 0,0-1 0,1 0 0,-1 0 0,0 0 0,0 0 0,1 0 0,-1 0 0,0 0 0,0 0 0,0 0 0,1 0 0,-1 0 0,0 0 0,0 1 0,0-1 0,1 0 0,-1 0 0,0 0 0,0 1 0,4 15 0,-5 19 0,-3-22 0,-1 0 0,0 0 0,-13 22 0,-11 25 0,6-2 0,17-45 0,1 0 0,0 0 0,0 0 0,2 1 0,-1 0 0,2-1 0,-2 21 0,4-3 0,1-21 0,0-1 0,-1 1 0,0 0 0,-1 0 0,0-1 0,-1 1 0,0-1 0,0 1 0,-1-1 0,0 0 0,-7 14 0,8-20 0,-1-1 0,1 0 0,-1 0 0,1 0 0,-1 0 0,0 0 0,0-1 0,0 0 0,0 1 0,0-1 0,0 0 0,0 0 0,0 0 0,-1-1 0,1 1 0,0-1 0,-1 0 0,1 0 0,0 0 0,0 0 0,-1-1 0,-4-1 0,-4 1 0,1-2 0,0 0 0,0 0 0,0-1 0,-14-7 0,-126-73 0,70 37 0,-90-37 0,50 25 0,103 50 0,23 11 0,31 17 0,-6-1 0,-13-7 0,2 0 0,0-1 0,0 0 0,0-2 0,24 7 0,-26-9 15,0 0 0,-1 2-1,0 0 1,0 0 0,-1 2 0,0 0-1,-1 0 1,19 19 0,-16-14-390,2-1 1,0 0-1,37 20 1,-31-23-6452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5T19:41:59.07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3,'9'2,"1"-1,-1 1,1 1,-1 0,0 0,12 6,12 4,12-1,1-3,0-1,0-2,76-2,42 6,-10 1,172-11,-135-2,118-11,-13 1,4-8,43 8,251-2,263-4,-95 11,-434 9,1997-2,-2306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05T19:42:01.714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1,'71'3,"99"18,-99-10,102 2,2231-14,-2389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8/30/2024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8/30/2024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8/30/2024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8/30/2024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4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customXml" Target="../ink/ink6.xml"/><Relationship Id="rId4" Type="http://schemas.openxmlformats.org/officeDocument/2006/relationships/image" Target="../media/image2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12" Type="http://schemas.openxmlformats.org/officeDocument/2006/relationships/image" Target="../media/image3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0" Type="http://schemas.openxmlformats.org/officeDocument/2006/relationships/image" Target="../media/image311.png"/><Relationship Id="rId4" Type="http://schemas.openxmlformats.org/officeDocument/2006/relationships/image" Target="../media/image28.png"/><Relationship Id="rId9" Type="http://schemas.openxmlformats.org/officeDocument/2006/relationships/customXml" Target="../ink/ink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34.png"/><Relationship Id="rId4" Type="http://schemas.openxmlformats.org/officeDocument/2006/relationships/customXml" Target="../ink/ink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customXml" Target="../ink/ink2.xm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customXml" Target="../ink/ink18.xml"/><Relationship Id="rId4" Type="http://schemas.openxmlformats.org/officeDocument/2006/relationships/customXml" Target="../ink/ink15.xml"/><Relationship Id="rId9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customXml" Target="../ink/ink4.xml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310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openxmlformats.org/officeDocument/2006/relationships/customXml" Target="../ink/ink22.xml"/><Relationship Id="rId4" Type="http://schemas.openxmlformats.org/officeDocument/2006/relationships/customXml" Target="../ink/ink19.xml"/><Relationship Id="rId9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12" Type="http://schemas.openxmlformats.org/officeDocument/2006/relationships/image" Target="../media/image5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Relationship Id="rId9" Type="http://schemas.openxmlformats.org/officeDocument/2006/relationships/image" Target="../media/image6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customXml" Target="../ink/ink2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11" Type="http://schemas.openxmlformats.org/officeDocument/2006/relationships/image" Target="../media/image71.png"/><Relationship Id="rId5" Type="http://schemas.openxmlformats.org/officeDocument/2006/relationships/image" Target="../media/image64.png"/><Relationship Id="rId10" Type="http://schemas.openxmlformats.org/officeDocument/2006/relationships/customXml" Target="../ink/ink27.xml"/><Relationship Id="rId4" Type="http://schemas.openxmlformats.org/officeDocument/2006/relationships/image" Target="../media/image63.svg"/><Relationship Id="rId9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Relationship Id="rId9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Relationship Id="rId9" Type="http://schemas.openxmlformats.org/officeDocument/2006/relationships/image" Target="../media/image7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Relationship Id="rId9" Type="http://schemas.openxmlformats.org/officeDocument/2006/relationships/image" Target="../media/image7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Relationship Id="rId9" Type="http://schemas.openxmlformats.org/officeDocument/2006/relationships/image" Target="../media/image7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2133600"/>
            <a:ext cx="98806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466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4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438535" y="3036222"/>
            <a:ext cx="48260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>
                <a:latin typeface="Calibri"/>
                <a:cs typeface="Calibri"/>
              </a:rPr>
              <a:t>Application Layer and HTTP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448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https://www.cs.montana.edu/pearsall/classes/fall2024/466/main.html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6DE1FE-42FA-B4FB-DC9C-AF48CD4DDA6F}"/>
              </a:ext>
            </a:extLst>
          </p:cNvPr>
          <p:cNvSpPr txBox="1"/>
          <p:nvPr/>
        </p:nvSpPr>
        <p:spPr>
          <a:xfrm>
            <a:off x="6555281" y="6526968"/>
            <a:ext cx="2829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*All images are stolen from the internet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719D8-5BA0-50C5-12EF-3FCDB71D8561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228600" y="152400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Web Application Architectures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C63A77-E2FA-8A71-B94A-57E36C530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49458"/>
            <a:ext cx="4745387" cy="52374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E902B2-0437-52AE-39BA-FC767F5B48CE}"/>
              </a:ext>
            </a:extLst>
          </p:cNvPr>
          <p:cNvSpPr txBox="1"/>
          <p:nvPr/>
        </p:nvSpPr>
        <p:spPr>
          <a:xfrm>
            <a:off x="6248400" y="1752600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Client-server architecture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0BF5AE-EE18-D47E-2A41-E0D293E96A89}"/>
              </a:ext>
            </a:extLst>
          </p:cNvPr>
          <p:cNvCxnSpPr/>
          <p:nvPr/>
        </p:nvCxnSpPr>
        <p:spPr>
          <a:xfrm>
            <a:off x="609600" y="3238446"/>
            <a:ext cx="3048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7E1F73-6C47-AEC4-C644-94FF2D960504}"/>
              </a:ext>
            </a:extLst>
          </p:cNvPr>
          <p:cNvCxnSpPr>
            <a:cxnSpLocks/>
          </p:cNvCxnSpPr>
          <p:nvPr/>
        </p:nvCxnSpPr>
        <p:spPr>
          <a:xfrm flipH="1">
            <a:off x="4876800" y="2133600"/>
            <a:ext cx="152400" cy="3832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798E9FA-9EB4-2785-0EA1-3E70899DD49E}"/>
              </a:ext>
            </a:extLst>
          </p:cNvPr>
          <p:cNvSpPr txBox="1"/>
          <p:nvPr/>
        </p:nvSpPr>
        <p:spPr>
          <a:xfrm>
            <a:off x="228600" y="2944947"/>
            <a:ext cx="639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“Client”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3AFAE3-5226-3598-3A9A-CB47A8F269D3}"/>
              </a:ext>
            </a:extLst>
          </p:cNvPr>
          <p:cNvSpPr txBox="1"/>
          <p:nvPr/>
        </p:nvSpPr>
        <p:spPr>
          <a:xfrm>
            <a:off x="4724366" y="1822630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“Server”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A931F-11D7-9A89-7ABA-84A8D2E9165B}"/>
              </a:ext>
            </a:extLst>
          </p:cNvPr>
          <p:cNvSpPr txBox="1"/>
          <p:nvPr/>
        </p:nvSpPr>
        <p:spPr>
          <a:xfrm>
            <a:off x="5952746" y="2667000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 do not directly interact with each other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B3CA72-6D36-0550-F9DC-C6E9FB7E20B1}"/>
              </a:ext>
            </a:extLst>
          </p:cNvPr>
          <p:cNvSpPr txBox="1"/>
          <p:nvPr/>
        </p:nvSpPr>
        <p:spPr>
          <a:xfrm>
            <a:off x="6008850" y="3068057"/>
            <a:ext cx="4783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ie</a:t>
            </a:r>
            <a:r>
              <a:rPr lang="en-US" sz="1200" dirty="0"/>
              <a:t>. My web browser does not directly interact with your web browser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8D0842-47BA-AA39-F109-093B94985937}"/>
              </a:ext>
            </a:extLst>
          </p:cNvPr>
          <p:cNvSpPr txBox="1"/>
          <p:nvPr/>
        </p:nvSpPr>
        <p:spPr>
          <a:xfrm>
            <a:off x="6040715" y="3781589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Communication is done through a </a:t>
            </a:r>
            <a:r>
              <a:rPr lang="en-US" b="1" dirty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24/7*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Hosted in a </a:t>
            </a:r>
            <a:r>
              <a:rPr lang="en-US" b="1" dirty="0"/>
              <a:t>data center</a:t>
            </a:r>
          </a:p>
        </p:txBody>
      </p:sp>
      <p:pic>
        <p:nvPicPr>
          <p:cNvPr id="4098" name="Picture 2" descr="What Is Data Center Security? 6 Ways to Ensure Your Interests Are Protected  - Hashed Out by The SSL Store™">
            <a:extLst>
              <a:ext uri="{FF2B5EF4-FFF2-40B4-BE49-F238E27FC236}">
                <a16:creationId xmlns:a16="http://schemas.microsoft.com/office/drawing/2014/main" id="{A63EB39C-99E1-FDBF-A103-BCCFFB6A1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99175"/>
            <a:ext cx="25146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7331DBF-6B18-2DF7-AB3E-28612FB25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0" t="13613" r="34651" b="13423"/>
          <a:stretch/>
        </p:blipFill>
        <p:spPr bwMode="auto">
          <a:xfrm>
            <a:off x="8056213" y="5183897"/>
            <a:ext cx="992126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Google Cloud Data Center Locations - Kinsta®">
            <a:extLst>
              <a:ext uri="{FF2B5EF4-FFF2-40B4-BE49-F238E27FC236}">
                <a16:creationId xmlns:a16="http://schemas.microsoft.com/office/drawing/2014/main" id="{2D323909-F484-7CB4-837B-2677683E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504" y="1185634"/>
            <a:ext cx="7891597" cy="3961211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121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Requirements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A7A0E5B3-49BB-ED9A-05F6-731372E6C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929216"/>
              </p:ext>
            </p:extLst>
          </p:nvPr>
        </p:nvGraphicFramePr>
        <p:xfrm>
          <a:off x="1930400" y="175260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792744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17782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605664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0846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Sensitive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92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486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5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7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92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59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0692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924CFD0-0DEC-9052-964B-9EA93BC83B57}"/>
              </a:ext>
            </a:extLst>
          </p:cNvPr>
          <p:cNvSpPr txBox="1"/>
          <p:nvPr/>
        </p:nvSpPr>
        <p:spPr>
          <a:xfrm>
            <a:off x="2339202" y="1045403"/>
            <a:ext cx="751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type of services do different applications need from the network?</a:t>
            </a:r>
          </a:p>
        </p:txBody>
      </p:sp>
    </p:spTree>
    <p:extLst>
      <p:ext uri="{BB962C8B-B14F-4D97-AF65-F5344CB8AC3E}">
        <p14:creationId xmlns:p14="http://schemas.microsoft.com/office/powerpoint/2010/main" val="2319353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Requirements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A7A0E5B3-49BB-ED9A-05F6-731372E6C31E}"/>
              </a:ext>
            </a:extLst>
          </p:cNvPr>
          <p:cNvGraphicFramePr>
            <a:graphicFrameLocks noGrp="1"/>
          </p:cNvGraphicFramePr>
          <p:nvPr/>
        </p:nvGraphicFramePr>
        <p:xfrm>
          <a:off x="1930400" y="175260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792744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17782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605664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0846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Sensitive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92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486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5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7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92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59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0692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924CFD0-0DEC-9052-964B-9EA93BC83B57}"/>
              </a:ext>
            </a:extLst>
          </p:cNvPr>
          <p:cNvSpPr txBox="1"/>
          <p:nvPr/>
        </p:nvSpPr>
        <p:spPr>
          <a:xfrm>
            <a:off x="2339202" y="1045403"/>
            <a:ext cx="751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type of services do different applications need from the network?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FCC36A-41B4-D992-44DE-CBCCE15BC89E}"/>
              </a:ext>
            </a:extLst>
          </p:cNvPr>
          <p:cNvSpPr/>
          <p:nvPr/>
        </p:nvSpPr>
        <p:spPr>
          <a:xfrm>
            <a:off x="2734733" y="2781300"/>
            <a:ext cx="2057400" cy="1295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Can the application tolerate potential loss of data?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6AB5E-C99D-6007-6D28-5C7D55E5A075}"/>
              </a:ext>
            </a:extLst>
          </p:cNvPr>
          <p:cNvSpPr/>
          <p:nvPr/>
        </p:nvSpPr>
        <p:spPr>
          <a:xfrm>
            <a:off x="5283200" y="3133976"/>
            <a:ext cx="2514600" cy="1295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Does the application require a specific bandwidth/throughput value?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209FAB-3A24-6B27-02B1-D5000F6FC83D}"/>
              </a:ext>
            </a:extLst>
          </p:cNvPr>
          <p:cNvSpPr/>
          <p:nvPr/>
        </p:nvSpPr>
        <p:spPr>
          <a:xfrm>
            <a:off x="8382000" y="3142443"/>
            <a:ext cx="2514600" cy="1295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 endpoints need to receive data within X amount of time? Is delay allowed?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246924B-95F1-0007-9643-4347AB4D924E}"/>
                  </a:ext>
                </a:extLst>
              </p14:cNvPr>
              <p14:cNvContentPartPr/>
              <p14:nvPr/>
            </p14:nvContentPartPr>
            <p14:xfrm>
              <a:off x="4029333" y="2167093"/>
              <a:ext cx="857160" cy="465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246924B-95F1-0007-9643-4347AB4D92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1693" y="2149093"/>
                <a:ext cx="89280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377466B-DE36-3BA1-3781-0E46B31D70DB}"/>
                  </a:ext>
                </a:extLst>
              </p14:cNvPr>
              <p14:cNvContentPartPr/>
              <p14:nvPr/>
            </p14:nvContentPartPr>
            <p14:xfrm>
              <a:off x="6635373" y="2183653"/>
              <a:ext cx="434160" cy="795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377466B-DE36-3BA1-3781-0E46B31D70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17373" y="2166013"/>
                <a:ext cx="469800" cy="83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1DFD292-0CE9-7A0C-15A1-69A6855150CA}"/>
                  </a:ext>
                </a:extLst>
              </p14:cNvPr>
              <p14:cNvContentPartPr/>
              <p14:nvPr/>
            </p14:nvContentPartPr>
            <p14:xfrm>
              <a:off x="9039813" y="2167093"/>
              <a:ext cx="612000" cy="832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1DFD292-0CE9-7A0C-15A1-69A6855150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22173" y="2149093"/>
                <a:ext cx="647640" cy="86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6261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Requirements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A7A0E5B3-49BB-ED9A-05F6-731372E6C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039107"/>
              </p:ext>
            </p:extLst>
          </p:nvPr>
        </p:nvGraphicFramePr>
        <p:xfrm>
          <a:off x="1930400" y="175260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792744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17782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605664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0846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Sensitive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92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 Transfer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486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5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7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92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59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0692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924CFD0-0DEC-9052-964B-9EA93BC83B57}"/>
              </a:ext>
            </a:extLst>
          </p:cNvPr>
          <p:cNvSpPr txBox="1"/>
          <p:nvPr/>
        </p:nvSpPr>
        <p:spPr>
          <a:xfrm>
            <a:off x="2339202" y="1045403"/>
            <a:ext cx="751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type of services do different applications need from the network?</a:t>
            </a:r>
          </a:p>
        </p:txBody>
      </p:sp>
    </p:spTree>
    <p:extLst>
      <p:ext uri="{BB962C8B-B14F-4D97-AF65-F5344CB8AC3E}">
        <p14:creationId xmlns:p14="http://schemas.microsoft.com/office/powerpoint/2010/main" val="2665698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Requirements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A7A0E5B3-49BB-ED9A-05F6-731372E6C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774513"/>
              </p:ext>
            </p:extLst>
          </p:nvPr>
        </p:nvGraphicFramePr>
        <p:xfrm>
          <a:off x="1930400" y="175260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792744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17782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605664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0846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Sensitive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92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 Transfer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486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5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7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92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59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0692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924CFD0-0DEC-9052-964B-9EA93BC83B57}"/>
              </a:ext>
            </a:extLst>
          </p:cNvPr>
          <p:cNvSpPr txBox="1"/>
          <p:nvPr/>
        </p:nvSpPr>
        <p:spPr>
          <a:xfrm>
            <a:off x="2339202" y="1045403"/>
            <a:ext cx="751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type of services do different applications need from the network?</a:t>
            </a:r>
          </a:p>
        </p:txBody>
      </p:sp>
    </p:spTree>
    <p:extLst>
      <p:ext uri="{BB962C8B-B14F-4D97-AF65-F5344CB8AC3E}">
        <p14:creationId xmlns:p14="http://schemas.microsoft.com/office/powerpoint/2010/main" val="3683303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Requirements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A7A0E5B3-49BB-ED9A-05F6-731372E6C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377720"/>
              </p:ext>
            </p:extLst>
          </p:nvPr>
        </p:nvGraphicFramePr>
        <p:xfrm>
          <a:off x="1930400" y="175260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792744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17782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605664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0846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Sensitive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92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 Transfer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486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5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 Browsing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7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92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59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0692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924CFD0-0DEC-9052-964B-9EA93BC83B57}"/>
              </a:ext>
            </a:extLst>
          </p:cNvPr>
          <p:cNvSpPr txBox="1"/>
          <p:nvPr/>
        </p:nvSpPr>
        <p:spPr>
          <a:xfrm>
            <a:off x="2339202" y="1045403"/>
            <a:ext cx="751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type of services do different applications need from the network?</a:t>
            </a:r>
          </a:p>
        </p:txBody>
      </p:sp>
    </p:spTree>
    <p:extLst>
      <p:ext uri="{BB962C8B-B14F-4D97-AF65-F5344CB8AC3E}">
        <p14:creationId xmlns:p14="http://schemas.microsoft.com/office/powerpoint/2010/main" val="1592223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Requirements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A7A0E5B3-49BB-ED9A-05F6-731372E6C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79669"/>
              </p:ext>
            </p:extLst>
          </p:nvPr>
        </p:nvGraphicFramePr>
        <p:xfrm>
          <a:off x="1930400" y="175260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792744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17782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605664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0846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Sensitive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92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 Transfer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486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5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 Browsing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7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Real-Time Audio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Loss-Tolerant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92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59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0692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924CFD0-0DEC-9052-964B-9EA93BC83B57}"/>
              </a:ext>
            </a:extLst>
          </p:cNvPr>
          <p:cNvSpPr txBox="1"/>
          <p:nvPr/>
        </p:nvSpPr>
        <p:spPr>
          <a:xfrm>
            <a:off x="2339202" y="1045403"/>
            <a:ext cx="751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type of services do different applications need from the network?</a:t>
            </a:r>
          </a:p>
        </p:txBody>
      </p:sp>
    </p:spTree>
    <p:extLst>
      <p:ext uri="{BB962C8B-B14F-4D97-AF65-F5344CB8AC3E}">
        <p14:creationId xmlns:p14="http://schemas.microsoft.com/office/powerpoint/2010/main" val="2561729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Requirements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A7A0E5B3-49BB-ED9A-05F6-731372E6C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127603"/>
              </p:ext>
            </p:extLst>
          </p:nvPr>
        </p:nvGraphicFramePr>
        <p:xfrm>
          <a:off x="1930400" y="175260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792744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17782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605664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0846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Sensitive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92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 Transfer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486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5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 Browsing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7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Real-Time Audio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Loss-Tolerant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92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Stored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Loss-Tolerant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59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0692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924CFD0-0DEC-9052-964B-9EA93BC83B57}"/>
              </a:ext>
            </a:extLst>
          </p:cNvPr>
          <p:cNvSpPr txBox="1"/>
          <p:nvPr/>
        </p:nvSpPr>
        <p:spPr>
          <a:xfrm>
            <a:off x="2339202" y="1045403"/>
            <a:ext cx="751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type of services do different applications need from the network?</a:t>
            </a:r>
          </a:p>
        </p:txBody>
      </p:sp>
    </p:spTree>
    <p:extLst>
      <p:ext uri="{BB962C8B-B14F-4D97-AF65-F5344CB8AC3E}">
        <p14:creationId xmlns:p14="http://schemas.microsoft.com/office/powerpoint/2010/main" val="3386815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Requirements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A7A0E5B3-49BB-ED9A-05F6-731372E6C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071385"/>
              </p:ext>
            </p:extLst>
          </p:nvPr>
        </p:nvGraphicFramePr>
        <p:xfrm>
          <a:off x="1930400" y="175260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792744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17782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605664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0846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Sensitive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92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 Transfer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486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5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 Browsing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7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Real-Time Audio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Loss-Tolerant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92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Stored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Loss-Tolerant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59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Interactive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Loss-Tolerant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0692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924CFD0-0DEC-9052-964B-9EA93BC83B57}"/>
              </a:ext>
            </a:extLst>
          </p:cNvPr>
          <p:cNvSpPr txBox="1"/>
          <p:nvPr/>
        </p:nvSpPr>
        <p:spPr>
          <a:xfrm>
            <a:off x="2339202" y="1045403"/>
            <a:ext cx="751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type of services do different applications need from the network?</a:t>
            </a:r>
          </a:p>
        </p:txBody>
      </p:sp>
    </p:spTree>
    <p:extLst>
      <p:ext uri="{BB962C8B-B14F-4D97-AF65-F5344CB8AC3E}">
        <p14:creationId xmlns:p14="http://schemas.microsoft.com/office/powerpoint/2010/main" val="1463118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Requirements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A7A0E5B3-49BB-ED9A-05F6-731372E6C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412689"/>
              </p:ext>
            </p:extLst>
          </p:nvPr>
        </p:nvGraphicFramePr>
        <p:xfrm>
          <a:off x="1930400" y="175260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792744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17782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605664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90846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Sensitive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92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 Transfer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486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55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 Browsing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97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Real-Time Audio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Loss-Tolerant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92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Stored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Loss-Tolerant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59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Interactive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Loss-Tolerant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 Messaging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20692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924CFD0-0DEC-9052-964B-9EA93BC83B57}"/>
              </a:ext>
            </a:extLst>
          </p:cNvPr>
          <p:cNvSpPr txBox="1"/>
          <p:nvPr/>
        </p:nvSpPr>
        <p:spPr>
          <a:xfrm>
            <a:off x="2339202" y="1045403"/>
            <a:ext cx="751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type of services do different applications need from the network?</a:t>
            </a:r>
          </a:p>
        </p:txBody>
      </p:sp>
    </p:spTree>
    <p:extLst>
      <p:ext uri="{BB962C8B-B14F-4D97-AF65-F5344CB8AC3E}">
        <p14:creationId xmlns:p14="http://schemas.microsoft.com/office/powerpoint/2010/main" val="181370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Announcements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A499FA-DF0D-0C0C-96E2-6AC259AFF41C}"/>
              </a:ext>
            </a:extLst>
          </p:cNvPr>
          <p:cNvSpPr txBox="1"/>
          <p:nvPr/>
        </p:nvSpPr>
        <p:spPr>
          <a:xfrm>
            <a:off x="1066800" y="1706654"/>
            <a:ext cx="42226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class on Monday</a:t>
            </a:r>
          </a:p>
          <a:p>
            <a:endParaRPr lang="en-US" sz="2400" dirty="0"/>
          </a:p>
          <a:p>
            <a:r>
              <a:rPr lang="en-US" sz="2400" dirty="0"/>
              <a:t>Next week might be funky too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34CA7A-0AFB-66CD-2137-A8D61B8F71E5}"/>
              </a:ext>
            </a:extLst>
          </p:cNvPr>
          <p:cNvSpPr/>
          <p:nvPr/>
        </p:nvSpPr>
        <p:spPr>
          <a:xfrm>
            <a:off x="6172200" y="5039030"/>
            <a:ext cx="4572000" cy="1209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Your Internet Connection is very fast” : r/memes">
            <a:extLst>
              <a:ext uri="{FF2B5EF4-FFF2-40B4-BE49-F238E27FC236}">
                <a16:creationId xmlns:a16="http://schemas.microsoft.com/office/drawing/2014/main" id="{343B891A-DC7B-1899-1BF1-1FD676DB0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064" y="685800"/>
            <a:ext cx="5181600" cy="345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602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Requirements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A7A0E5B3-49BB-ED9A-05F6-731372E6C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987133"/>
              </p:ext>
            </p:extLst>
          </p:nvPr>
        </p:nvGraphicFramePr>
        <p:xfrm>
          <a:off x="1707864" y="1918271"/>
          <a:ext cx="8128000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97927446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0517782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605664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9084627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976701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Sensitive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Security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892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 Transfer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???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0486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Need Security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455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 Browsing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Yes</a:t>
                      </a:r>
                      <a:endParaRPr lang="en-US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Need Security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1977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Real-Time Audio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Loss-Tolerant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???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9924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Stored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Loss-Tolerant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???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959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Interactive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Loss-Tolerant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Don’t need security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03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 Messaging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Need Security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320692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924CFD0-0DEC-9052-964B-9EA93BC83B57}"/>
              </a:ext>
            </a:extLst>
          </p:cNvPr>
          <p:cNvSpPr txBox="1"/>
          <p:nvPr/>
        </p:nvSpPr>
        <p:spPr>
          <a:xfrm>
            <a:off x="2339202" y="1045403"/>
            <a:ext cx="751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What type of services do different applications need from the network?</a:t>
            </a:r>
          </a:p>
        </p:txBody>
      </p:sp>
    </p:spTree>
    <p:extLst>
      <p:ext uri="{BB962C8B-B14F-4D97-AF65-F5344CB8AC3E}">
        <p14:creationId xmlns:p14="http://schemas.microsoft.com/office/powerpoint/2010/main" val="3353357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 Layer Protocols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91A38F-1691-7E1E-6106-03624629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295400"/>
            <a:ext cx="10436888" cy="4946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B0E014-6639-3DF9-BC5E-5029BF83B911}"/>
              </a:ext>
            </a:extLst>
          </p:cNvPr>
          <p:cNvSpPr/>
          <p:nvPr/>
        </p:nvSpPr>
        <p:spPr>
          <a:xfrm>
            <a:off x="7848226" y="63269"/>
            <a:ext cx="2944306" cy="38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Application Layer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6895AA-257B-FD90-3A29-38978CF57E69}"/>
              </a:ext>
            </a:extLst>
          </p:cNvPr>
          <p:cNvSpPr/>
          <p:nvPr/>
        </p:nvSpPr>
        <p:spPr>
          <a:xfrm>
            <a:off x="7859855" y="578787"/>
            <a:ext cx="2932677" cy="38401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Transport Layer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E595658-18F7-4748-7D97-D4B08433ED38}"/>
              </a:ext>
            </a:extLst>
          </p:cNvPr>
          <p:cNvSpPr/>
          <p:nvPr/>
        </p:nvSpPr>
        <p:spPr>
          <a:xfrm>
            <a:off x="10972800" y="311034"/>
            <a:ext cx="228600" cy="4616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43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to Transport Interface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B53862-D042-FF94-F51B-0F59AF17A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247301"/>
            <a:ext cx="7772400" cy="436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99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to Transport Interface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6F000-9897-AA30-43AF-303593DA0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483815"/>
            <a:ext cx="7620000" cy="4046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8FA8B8-BA75-0968-33CD-679F613830B3}"/>
              </a:ext>
            </a:extLst>
          </p:cNvPr>
          <p:cNvSpPr txBox="1"/>
          <p:nvPr/>
        </p:nvSpPr>
        <p:spPr>
          <a:xfrm>
            <a:off x="1219200" y="5747835"/>
            <a:ext cx="8485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Option 1: Application sends messages through a </a:t>
            </a:r>
            <a:r>
              <a:rPr lang="en-US" sz="2400" b="1" dirty="0"/>
              <a:t>TCP</a:t>
            </a:r>
            <a:r>
              <a:rPr lang="en-US" sz="2400" dirty="0"/>
              <a:t> socket</a:t>
            </a:r>
          </a:p>
        </p:txBody>
      </p:sp>
    </p:spTree>
    <p:extLst>
      <p:ext uri="{BB962C8B-B14F-4D97-AF65-F5344CB8AC3E}">
        <p14:creationId xmlns:p14="http://schemas.microsoft.com/office/powerpoint/2010/main" val="3008019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to Transport Interface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6F000-9897-AA30-43AF-303593DA0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483815"/>
            <a:ext cx="7620000" cy="4046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8FA8B8-BA75-0968-33CD-679F613830B3}"/>
              </a:ext>
            </a:extLst>
          </p:cNvPr>
          <p:cNvSpPr txBox="1"/>
          <p:nvPr/>
        </p:nvSpPr>
        <p:spPr>
          <a:xfrm>
            <a:off x="1219200" y="5747835"/>
            <a:ext cx="852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Option 2: Application sends messages through a </a:t>
            </a:r>
            <a:r>
              <a:rPr lang="en-US" sz="2400" b="1" dirty="0"/>
              <a:t>UDP</a:t>
            </a:r>
            <a:r>
              <a:rPr lang="en-US" sz="2400" dirty="0"/>
              <a:t> socket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0E6C4C-A2C6-DA1F-3FB5-ED45B32E130C}"/>
              </a:ext>
            </a:extLst>
          </p:cNvPr>
          <p:cNvSpPr/>
          <p:nvPr/>
        </p:nvSpPr>
        <p:spPr>
          <a:xfrm>
            <a:off x="7848600" y="4343400"/>
            <a:ext cx="685800" cy="386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UDP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BA9067-9650-9D3E-15DC-D0610095AA39}"/>
              </a:ext>
            </a:extLst>
          </p:cNvPr>
          <p:cNvSpPr/>
          <p:nvPr/>
        </p:nvSpPr>
        <p:spPr>
          <a:xfrm>
            <a:off x="2514600" y="4343400"/>
            <a:ext cx="685800" cy="386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UDP</a:t>
            </a:r>
          </a:p>
        </p:txBody>
      </p:sp>
    </p:spTree>
    <p:extLst>
      <p:ext uri="{BB962C8B-B14F-4D97-AF65-F5344CB8AC3E}">
        <p14:creationId xmlns:p14="http://schemas.microsoft.com/office/powerpoint/2010/main" val="2897162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Layer Protocols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1997D5-9C34-B974-4DE5-8780A41EE760}"/>
              </a:ext>
            </a:extLst>
          </p:cNvPr>
          <p:cNvSpPr txBox="1"/>
          <p:nvPr/>
        </p:nvSpPr>
        <p:spPr>
          <a:xfrm>
            <a:off x="651933" y="1219200"/>
            <a:ext cx="8610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HyperText</a:t>
            </a:r>
            <a:r>
              <a:rPr lang="en-US" sz="2400" b="1" dirty="0"/>
              <a:t> Transfer Protocol (HTTP)</a:t>
            </a:r>
            <a:r>
              <a:rPr lang="en-US" sz="2400" dirty="0"/>
              <a:t>- protocol that dictates the transmitting of hypermedia documents, such as </a:t>
            </a:r>
            <a:r>
              <a:rPr lang="en-US" sz="2400" b="1" dirty="0"/>
              <a:t>HTML</a:t>
            </a:r>
            <a:r>
              <a:rPr lang="en-US" sz="2400" dirty="0"/>
              <a:t> and other webpage objects </a:t>
            </a:r>
          </a:p>
          <a:p>
            <a:endParaRPr lang="en-US" sz="2400" dirty="0"/>
          </a:p>
          <a:p>
            <a:r>
              <a:rPr lang="en-US" sz="2400" i="1" dirty="0"/>
              <a:t>“The language of the web”</a:t>
            </a:r>
          </a:p>
        </p:txBody>
      </p:sp>
    </p:spTree>
    <p:extLst>
      <p:ext uri="{BB962C8B-B14F-4D97-AF65-F5344CB8AC3E}">
        <p14:creationId xmlns:p14="http://schemas.microsoft.com/office/powerpoint/2010/main" val="501536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Layer Protocols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1997D5-9C34-B974-4DE5-8780A41EE760}"/>
              </a:ext>
            </a:extLst>
          </p:cNvPr>
          <p:cNvSpPr txBox="1"/>
          <p:nvPr/>
        </p:nvSpPr>
        <p:spPr>
          <a:xfrm>
            <a:off x="651933" y="1219200"/>
            <a:ext cx="8610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HyperText</a:t>
            </a:r>
            <a:r>
              <a:rPr lang="en-US" sz="2400" b="1" dirty="0"/>
              <a:t> Transfer Protocol (HTTP)</a:t>
            </a:r>
            <a:r>
              <a:rPr lang="en-US" sz="2400" dirty="0"/>
              <a:t>- protocol that dictates the transmitting of hypermedia documents, such as </a:t>
            </a:r>
            <a:r>
              <a:rPr lang="en-US" sz="2400" b="1" dirty="0"/>
              <a:t>HTML</a:t>
            </a:r>
            <a:r>
              <a:rPr lang="en-US" sz="2400" dirty="0"/>
              <a:t> and other webpage objects </a:t>
            </a:r>
          </a:p>
          <a:p>
            <a:endParaRPr lang="en-US" sz="2400" dirty="0"/>
          </a:p>
          <a:p>
            <a:r>
              <a:rPr lang="en-US" sz="2400" i="1" dirty="0"/>
              <a:t>“The language of the web”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792FE-F0BE-E915-536C-76C6A5EE3D39}"/>
              </a:ext>
            </a:extLst>
          </p:cNvPr>
          <p:cNvSpPr txBox="1"/>
          <p:nvPr/>
        </p:nvSpPr>
        <p:spPr>
          <a:xfrm>
            <a:off x="640081" y="3835525"/>
            <a:ext cx="10058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Uniform Resource Locator (</a:t>
            </a:r>
            <a:r>
              <a:rPr lang="en-US" sz="2400" b="1" dirty="0"/>
              <a:t>URL</a:t>
            </a:r>
            <a:r>
              <a:rPr lang="en-US" sz="2400" dirty="0"/>
              <a:t>)- Addressing scheme for web objects</a:t>
            </a:r>
          </a:p>
          <a:p>
            <a:r>
              <a:rPr lang="en-US" sz="2400" dirty="0"/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scheme://domain:port/path_to_object?query_string</a:t>
            </a:r>
          </a:p>
        </p:txBody>
      </p:sp>
    </p:spTree>
    <p:extLst>
      <p:ext uri="{BB962C8B-B14F-4D97-AF65-F5344CB8AC3E}">
        <p14:creationId xmlns:p14="http://schemas.microsoft.com/office/powerpoint/2010/main" val="3784217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Layer Protocols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1997D5-9C34-B974-4DE5-8780A41EE760}"/>
              </a:ext>
            </a:extLst>
          </p:cNvPr>
          <p:cNvSpPr txBox="1"/>
          <p:nvPr/>
        </p:nvSpPr>
        <p:spPr>
          <a:xfrm>
            <a:off x="651933" y="1219200"/>
            <a:ext cx="8610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HyperText</a:t>
            </a:r>
            <a:r>
              <a:rPr lang="en-US" sz="2400" b="1" dirty="0"/>
              <a:t> Transfer Protocol (HTTP)</a:t>
            </a:r>
            <a:r>
              <a:rPr lang="en-US" sz="2400" dirty="0"/>
              <a:t>- protocol that dictates the transmitting of hypermedia documents, such as </a:t>
            </a:r>
            <a:r>
              <a:rPr lang="en-US" sz="2400" b="1" dirty="0"/>
              <a:t>HTML</a:t>
            </a:r>
            <a:r>
              <a:rPr lang="en-US" sz="2400" dirty="0"/>
              <a:t> and other webpage objects </a:t>
            </a:r>
          </a:p>
          <a:p>
            <a:endParaRPr lang="en-US" sz="2400" dirty="0"/>
          </a:p>
          <a:p>
            <a:r>
              <a:rPr lang="en-US" sz="2400" i="1" dirty="0"/>
              <a:t>“The language of the web”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792FE-F0BE-E915-536C-76C6A5EE3D39}"/>
              </a:ext>
            </a:extLst>
          </p:cNvPr>
          <p:cNvSpPr txBox="1"/>
          <p:nvPr/>
        </p:nvSpPr>
        <p:spPr>
          <a:xfrm>
            <a:off x="640081" y="3835525"/>
            <a:ext cx="10058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Uniform Resource Locator (</a:t>
            </a:r>
            <a:r>
              <a:rPr lang="en-US" sz="2400" b="1" dirty="0"/>
              <a:t>URL</a:t>
            </a:r>
            <a:r>
              <a:rPr lang="en-US" sz="2400" dirty="0"/>
              <a:t>)- Addressing scheme for web objects</a:t>
            </a:r>
          </a:p>
          <a:p>
            <a:r>
              <a:rPr lang="en-US" sz="2400" dirty="0"/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scheme://domain:port/path_to_object?query_string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70F48-B4B6-769C-7940-F728B70F27A4}"/>
              </a:ext>
            </a:extLst>
          </p:cNvPr>
          <p:cNvSpPr txBox="1"/>
          <p:nvPr/>
        </p:nvSpPr>
        <p:spPr>
          <a:xfrm>
            <a:off x="762000" y="5279210"/>
            <a:ext cx="10187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http://www.cs.montana.edu/pearsall/classes/fall2023/466/main.html</a:t>
            </a:r>
          </a:p>
        </p:txBody>
      </p:sp>
    </p:spTree>
    <p:extLst>
      <p:ext uri="{BB962C8B-B14F-4D97-AF65-F5344CB8AC3E}">
        <p14:creationId xmlns:p14="http://schemas.microsoft.com/office/powerpoint/2010/main" val="3322257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Layer Protocols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1997D5-9C34-B974-4DE5-8780A41EE760}"/>
              </a:ext>
            </a:extLst>
          </p:cNvPr>
          <p:cNvSpPr txBox="1"/>
          <p:nvPr/>
        </p:nvSpPr>
        <p:spPr>
          <a:xfrm>
            <a:off x="651933" y="1219200"/>
            <a:ext cx="8610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HyperText</a:t>
            </a:r>
            <a:r>
              <a:rPr lang="en-US" sz="2400" b="1" dirty="0"/>
              <a:t> Transfer Protocol (HTTP)</a:t>
            </a:r>
            <a:r>
              <a:rPr lang="en-US" sz="2400" dirty="0"/>
              <a:t>- protocol that dictates the transmitting of hypermedia documents, such as </a:t>
            </a:r>
            <a:r>
              <a:rPr lang="en-US" sz="2400" b="1" dirty="0"/>
              <a:t>HTML</a:t>
            </a:r>
            <a:r>
              <a:rPr lang="en-US" sz="2400" dirty="0"/>
              <a:t> and other webpage objects </a:t>
            </a:r>
          </a:p>
          <a:p>
            <a:endParaRPr lang="en-US" sz="2400" dirty="0"/>
          </a:p>
          <a:p>
            <a:r>
              <a:rPr lang="en-US" sz="2400" i="1" dirty="0"/>
              <a:t>“The language of the web”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792FE-F0BE-E915-536C-76C6A5EE3D39}"/>
              </a:ext>
            </a:extLst>
          </p:cNvPr>
          <p:cNvSpPr txBox="1"/>
          <p:nvPr/>
        </p:nvSpPr>
        <p:spPr>
          <a:xfrm>
            <a:off x="640081" y="3835525"/>
            <a:ext cx="10058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Uniform Resource Locator (</a:t>
            </a:r>
            <a:r>
              <a:rPr lang="en-US" sz="2400" b="1" dirty="0"/>
              <a:t>URL</a:t>
            </a:r>
            <a:r>
              <a:rPr lang="en-US" sz="2400" dirty="0"/>
              <a:t>)- Addressing scheme for web objects</a:t>
            </a:r>
          </a:p>
          <a:p>
            <a:r>
              <a:rPr lang="en-US" sz="2400" dirty="0"/>
              <a:t> 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scheme://domain:port/path_to_object?query_string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70F48-B4B6-769C-7940-F728B70F27A4}"/>
              </a:ext>
            </a:extLst>
          </p:cNvPr>
          <p:cNvSpPr txBox="1"/>
          <p:nvPr/>
        </p:nvSpPr>
        <p:spPr>
          <a:xfrm>
            <a:off x="762000" y="5279210"/>
            <a:ext cx="10187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http://www.cs.montana.edu/pearsall/classes/fall2023/466/main.html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C638652-A95C-0AB7-E19F-1CE43BA85974}"/>
                  </a:ext>
                </a:extLst>
              </p14:cNvPr>
              <p14:cNvContentPartPr/>
              <p14:nvPr/>
            </p14:nvContentPartPr>
            <p14:xfrm>
              <a:off x="1963653" y="5485213"/>
              <a:ext cx="2658240" cy="36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C638652-A95C-0AB7-E19F-1CE43BA859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0013" y="5377573"/>
                <a:ext cx="27658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245E622-66AF-7E73-5327-31908208FE4A}"/>
                  </a:ext>
                </a:extLst>
              </p14:cNvPr>
              <p14:cNvContentPartPr/>
              <p14:nvPr/>
            </p14:nvContentPartPr>
            <p14:xfrm>
              <a:off x="2353533" y="4800133"/>
              <a:ext cx="1046160" cy="17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245E622-66AF-7E73-5327-31908208FE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9893" y="4692493"/>
                <a:ext cx="11538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EC8C78D-101A-5EAB-81B4-DA9AF2F8B72C}"/>
                  </a:ext>
                </a:extLst>
              </p14:cNvPr>
              <p14:cNvContentPartPr/>
              <p14:nvPr/>
            </p14:nvContentPartPr>
            <p14:xfrm>
              <a:off x="4597053" y="4781413"/>
              <a:ext cx="2514960" cy="36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EC8C78D-101A-5EAB-81B4-DA9AF2F8B72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43413" y="4673413"/>
                <a:ext cx="26226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119ABA6-0FB7-BA17-82E6-4712A4B2E7E2}"/>
                  </a:ext>
                </a:extLst>
              </p14:cNvPr>
              <p14:cNvContentPartPr/>
              <p14:nvPr/>
            </p14:nvContentPartPr>
            <p14:xfrm>
              <a:off x="4808733" y="5408893"/>
              <a:ext cx="4524480" cy="34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119ABA6-0FB7-BA17-82E6-4712A4B2E7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55093" y="5301253"/>
                <a:ext cx="46321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26101AD-809B-F91B-8FEF-0B14BFE4577F}"/>
                  </a:ext>
                </a:extLst>
              </p14:cNvPr>
              <p14:cNvContentPartPr/>
              <p14:nvPr/>
            </p14:nvContentPartPr>
            <p14:xfrm>
              <a:off x="9406293" y="5341573"/>
              <a:ext cx="1349280" cy="178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26101AD-809B-F91B-8FEF-0B14BFE4577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52293" y="5233933"/>
                <a:ext cx="1456920" cy="3945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DAE7933-91F1-CA22-336C-85B7760ED579}"/>
              </a:ext>
            </a:extLst>
          </p:cNvPr>
          <p:cNvSpPr txBox="1"/>
          <p:nvPr/>
        </p:nvSpPr>
        <p:spPr>
          <a:xfrm rot="1095355">
            <a:off x="10457815" y="4556394"/>
            <a:ext cx="1608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object that is retrieved!</a:t>
            </a:r>
          </a:p>
        </p:txBody>
      </p:sp>
    </p:spTree>
    <p:extLst>
      <p:ext uri="{BB962C8B-B14F-4D97-AF65-F5344CB8AC3E}">
        <p14:creationId xmlns:p14="http://schemas.microsoft.com/office/powerpoint/2010/main" val="2968391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60634C-6958-D9F1-49B4-FA04C9352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90600"/>
            <a:ext cx="6461856" cy="47203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06D064-613C-41A7-D308-2679A460E457}"/>
              </a:ext>
            </a:extLst>
          </p:cNvPr>
          <p:cNvSpPr txBox="1"/>
          <p:nvPr/>
        </p:nvSpPr>
        <p:spPr>
          <a:xfrm>
            <a:off x="7848600" y="152400"/>
            <a:ext cx="3429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HTTP is </a:t>
            </a:r>
            <a:r>
              <a:rPr lang="en-US" sz="2800" i="1" dirty="0"/>
              <a:t>stateless</a:t>
            </a:r>
            <a:r>
              <a:rPr lang="en-US" sz="2800" dirty="0"/>
              <a:t> protocol that acts as a uniform API for different platforms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A25DCA7-B65A-82B7-1753-F392BE56CE17}"/>
                  </a:ext>
                </a:extLst>
              </p14:cNvPr>
              <p14:cNvContentPartPr/>
              <p14:nvPr/>
            </p14:nvContentPartPr>
            <p14:xfrm>
              <a:off x="5274213" y="5680693"/>
              <a:ext cx="1586160" cy="60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A25DCA7-B65A-82B7-1753-F392BE56CE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68093" y="5674573"/>
                <a:ext cx="15984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20D2B17-DCA3-84F6-ED52-E1AC4BF699F8}"/>
                  </a:ext>
                </a:extLst>
              </p14:cNvPr>
              <p14:cNvContentPartPr/>
              <p14:nvPr/>
            </p14:nvContentPartPr>
            <p14:xfrm>
              <a:off x="507453" y="5687893"/>
              <a:ext cx="1774800" cy="187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20D2B17-DCA3-84F6-ED52-E1AC4BF699F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1333" y="5681773"/>
                <a:ext cx="178704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AA1A274-94EB-BCF1-4A41-F46C7A487F70}"/>
              </a:ext>
            </a:extLst>
          </p:cNvPr>
          <p:cNvSpPr txBox="1"/>
          <p:nvPr/>
        </p:nvSpPr>
        <p:spPr>
          <a:xfrm>
            <a:off x="8195778" y="2362200"/>
            <a:ext cx="2201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Built on </a:t>
            </a:r>
            <a:r>
              <a:rPr lang="en-US" sz="2800" b="1" dirty="0"/>
              <a:t>TCP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36CBA8-42D9-AC17-6E37-C1D6E75E62F8}"/>
              </a:ext>
            </a:extLst>
          </p:cNvPr>
          <p:cNvSpPr txBox="1"/>
          <p:nvPr/>
        </p:nvSpPr>
        <p:spPr>
          <a:xfrm>
            <a:off x="7696200" y="3367486"/>
            <a:ext cx="342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 protocol consists of two important pieces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HTTP Request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HTTP Response</a:t>
            </a:r>
          </a:p>
        </p:txBody>
      </p:sp>
    </p:spTree>
    <p:extLst>
      <p:ext uri="{BB962C8B-B14F-4D97-AF65-F5344CB8AC3E}">
        <p14:creationId xmlns:p14="http://schemas.microsoft.com/office/powerpoint/2010/main" val="854412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76200" y="80202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Course Questionnaire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34CA7A-0AFB-66CD-2137-A8D61B8F71E5}"/>
              </a:ext>
            </a:extLst>
          </p:cNvPr>
          <p:cNvSpPr/>
          <p:nvPr/>
        </p:nvSpPr>
        <p:spPr>
          <a:xfrm>
            <a:off x="6172200" y="5039030"/>
            <a:ext cx="4572000" cy="1209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orms response chart. Question title: How comfortable are you with Python?. Number of responses: 94 responses.">
            <a:extLst>
              <a:ext uri="{FF2B5EF4-FFF2-40B4-BE49-F238E27FC236}">
                <a16:creationId xmlns:a16="http://schemas.microsoft.com/office/drawing/2014/main" id="{1FBD5ABD-BC37-E1E5-BCA7-7A55B2CDB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83743"/>
            <a:ext cx="5410200" cy="25719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DA53D8-4EF8-4D1E-D840-0D8DBD76F32E}"/>
              </a:ext>
            </a:extLst>
          </p:cNvPr>
          <p:cNvSpPr/>
          <p:nvPr/>
        </p:nvSpPr>
        <p:spPr>
          <a:xfrm>
            <a:off x="1066800" y="2590800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E71F01-C2C0-E1F5-6F22-F85FD9384CE2}"/>
              </a:ext>
            </a:extLst>
          </p:cNvPr>
          <p:cNvSpPr/>
          <p:nvPr/>
        </p:nvSpPr>
        <p:spPr>
          <a:xfrm>
            <a:off x="2057400" y="2667000"/>
            <a:ext cx="457200" cy="116378"/>
          </a:xfrm>
          <a:prstGeom prst="rect">
            <a:avLst/>
          </a:prstGeom>
          <a:solidFill>
            <a:srgbClr val="893AC4"/>
          </a:solidFill>
          <a:ln>
            <a:solidFill>
              <a:srgbClr val="893A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F2FC05-3FEF-E959-FD51-1451CCCA532A}"/>
              </a:ext>
            </a:extLst>
          </p:cNvPr>
          <p:cNvSpPr/>
          <p:nvPr/>
        </p:nvSpPr>
        <p:spPr>
          <a:xfrm>
            <a:off x="3048000" y="1905000"/>
            <a:ext cx="459317" cy="116378"/>
          </a:xfrm>
          <a:prstGeom prst="rect">
            <a:avLst/>
          </a:prstGeom>
          <a:solidFill>
            <a:srgbClr val="893AC4"/>
          </a:solidFill>
          <a:ln>
            <a:solidFill>
              <a:srgbClr val="893A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C033A7-2D8F-9EA9-784E-70F93EACCDF6}"/>
              </a:ext>
            </a:extLst>
          </p:cNvPr>
          <p:cNvSpPr/>
          <p:nvPr/>
        </p:nvSpPr>
        <p:spPr>
          <a:xfrm>
            <a:off x="3962400" y="1600200"/>
            <a:ext cx="533400" cy="116378"/>
          </a:xfrm>
          <a:prstGeom prst="rect">
            <a:avLst/>
          </a:prstGeom>
          <a:solidFill>
            <a:srgbClr val="893AC4"/>
          </a:solidFill>
          <a:ln>
            <a:solidFill>
              <a:srgbClr val="893A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8B72AC-A54E-204D-BD08-43CA8F8C5262}"/>
              </a:ext>
            </a:extLst>
          </p:cNvPr>
          <p:cNvSpPr/>
          <p:nvPr/>
        </p:nvSpPr>
        <p:spPr>
          <a:xfrm>
            <a:off x="4953000" y="2057400"/>
            <a:ext cx="533400" cy="116378"/>
          </a:xfrm>
          <a:prstGeom prst="rect">
            <a:avLst/>
          </a:prstGeom>
          <a:solidFill>
            <a:srgbClr val="893AC4"/>
          </a:solidFill>
          <a:ln>
            <a:solidFill>
              <a:srgbClr val="893A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73A002-668B-4C28-37FF-C1C4AA3A3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733800"/>
            <a:ext cx="1924050" cy="2057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7FE703-4558-6A0D-23B2-E90A1289D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4090987"/>
            <a:ext cx="1304925" cy="1343025"/>
          </a:xfrm>
          <a:prstGeom prst="rect">
            <a:avLst/>
          </a:prstGeom>
        </p:spPr>
      </p:pic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2EA9A325-6B6A-6EB7-D1F8-6325DD36780B}"/>
              </a:ext>
            </a:extLst>
          </p:cNvPr>
          <p:cNvSpPr/>
          <p:nvPr/>
        </p:nvSpPr>
        <p:spPr>
          <a:xfrm>
            <a:off x="6250517" y="803564"/>
            <a:ext cx="2286000" cy="1353589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“I tend to procrastinate”</a:t>
            </a:r>
          </a:p>
        </p:txBody>
      </p:sp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9E207745-A8BF-33C7-9B82-EC6292FC09A2}"/>
              </a:ext>
            </a:extLst>
          </p:cNvPr>
          <p:cNvSpPr/>
          <p:nvPr/>
        </p:nvSpPr>
        <p:spPr>
          <a:xfrm flipH="1">
            <a:off x="8991600" y="1735974"/>
            <a:ext cx="2286000" cy="1458884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“I’m cooked”</a:t>
            </a:r>
          </a:p>
        </p:txBody>
      </p:sp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133771E5-F8C2-E2DF-535E-CA338A655E9D}"/>
              </a:ext>
            </a:extLst>
          </p:cNvPr>
          <p:cNvSpPr/>
          <p:nvPr/>
        </p:nvSpPr>
        <p:spPr>
          <a:xfrm>
            <a:off x="6266411" y="2734549"/>
            <a:ext cx="2173778" cy="1276419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“I’m working full time”</a:t>
            </a:r>
          </a:p>
        </p:txBody>
      </p:sp>
      <p:pic>
        <p:nvPicPr>
          <p:cNvPr id="1028" name="Picture 4" descr="Old Man: Light Skin Tone Emoji (U+1F474, U+1F3FB)">
            <a:extLst>
              <a:ext uri="{FF2B5EF4-FFF2-40B4-BE49-F238E27FC236}">
                <a16:creationId xmlns:a16="http://schemas.microsoft.com/office/drawing/2014/main" id="{466E8C99-79AE-AA06-29DD-89AC129ED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3924299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oad - Super Mario Wiki, the Mario encyclopedia">
            <a:extLst>
              <a:ext uri="{FF2B5EF4-FFF2-40B4-BE49-F238E27FC236}">
                <a16:creationId xmlns:a16="http://schemas.microsoft.com/office/drawing/2014/main" id="{271948DF-B20D-1CCE-604C-F5523BB7D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4604769"/>
            <a:ext cx="901856" cy="145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EC34FC0-BC28-8126-63DC-125DE36DA3E8}"/>
                  </a:ext>
                </a:extLst>
              </p14:cNvPr>
              <p14:cNvContentPartPr/>
              <p14:nvPr/>
            </p14:nvContentPartPr>
            <p14:xfrm>
              <a:off x="8847000" y="4198385"/>
              <a:ext cx="2367360" cy="20649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EC34FC0-BC28-8126-63DC-125DE36DA3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11000" y="4162745"/>
                <a:ext cx="2439000" cy="21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2FBFC35-0E85-B8BE-410C-FB0EFB814E9F}"/>
                  </a:ext>
                </a:extLst>
              </p14:cNvPr>
              <p14:cNvContentPartPr/>
              <p14:nvPr/>
            </p14:nvContentPartPr>
            <p14:xfrm>
              <a:off x="8883360" y="4463705"/>
              <a:ext cx="1877400" cy="1503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2FBFC35-0E85-B8BE-410C-FB0EFB814E9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47720" y="4427705"/>
                <a:ext cx="1949040" cy="157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4433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E55B6-972F-E389-61D5-3F099B16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630031"/>
            <a:ext cx="7315200" cy="5826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HTTP</a:t>
            </a:r>
            <a:r>
              <a:rPr lang="en-US" sz="2400" dirty="0"/>
              <a:t> (Non Persistent)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408BC-DFBC-C09B-BD0E-235DB93396FE}"/>
              </a:ext>
            </a:extLst>
          </p:cNvPr>
          <p:cNvSpPr txBox="1"/>
          <p:nvPr/>
        </p:nvSpPr>
        <p:spPr>
          <a:xfrm>
            <a:off x="8077200" y="990600"/>
            <a:ext cx="3642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can either be </a:t>
            </a:r>
            <a:r>
              <a:rPr lang="en-US" b="1" dirty="0"/>
              <a:t>persistent</a:t>
            </a:r>
            <a:r>
              <a:rPr lang="en-US" dirty="0"/>
              <a:t> or </a:t>
            </a:r>
            <a:r>
              <a:rPr lang="en-US" b="1" dirty="0"/>
              <a:t>non persistent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112CB-C886-091F-34D2-037BD14A62FE}"/>
              </a:ext>
            </a:extLst>
          </p:cNvPr>
          <p:cNvSpPr txBox="1"/>
          <p:nvPr/>
        </p:nvSpPr>
        <p:spPr>
          <a:xfrm>
            <a:off x="7886700" y="2362200"/>
            <a:ext cx="402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Persistent-</a:t>
            </a:r>
            <a:r>
              <a:rPr lang="en-US" dirty="0"/>
              <a:t> the same TCP connection is used to transmit all web objects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F61E2-2EF7-26AD-989E-5579A22E8B88}"/>
              </a:ext>
            </a:extLst>
          </p:cNvPr>
          <p:cNvSpPr txBox="1"/>
          <p:nvPr/>
        </p:nvSpPr>
        <p:spPr>
          <a:xfrm>
            <a:off x="7886700" y="3920902"/>
            <a:ext cx="402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Non persistent- </a:t>
            </a:r>
            <a:r>
              <a:rPr lang="en-US" dirty="0"/>
              <a:t>a new TCP connection is opened for each web object</a:t>
            </a:r>
          </a:p>
        </p:txBody>
      </p:sp>
    </p:spTree>
    <p:extLst>
      <p:ext uri="{BB962C8B-B14F-4D97-AF65-F5344CB8AC3E}">
        <p14:creationId xmlns:p14="http://schemas.microsoft.com/office/powerpoint/2010/main" val="1841391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E55B6-972F-E389-61D5-3F099B16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630031"/>
            <a:ext cx="7315200" cy="5826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HTTP</a:t>
            </a:r>
            <a:r>
              <a:rPr lang="en-US" sz="2400" dirty="0"/>
              <a:t> (Non Persistent)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5465E-CC21-921D-CB9D-25E11A33B68D}"/>
              </a:ext>
            </a:extLst>
          </p:cNvPr>
          <p:cNvSpPr txBox="1"/>
          <p:nvPr/>
        </p:nvSpPr>
        <p:spPr>
          <a:xfrm>
            <a:off x="3356965" y="12236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HTTP 1.0 </a:t>
            </a:r>
          </a:p>
        </p:txBody>
      </p:sp>
    </p:spTree>
    <p:extLst>
      <p:ext uri="{BB962C8B-B14F-4D97-AF65-F5344CB8AC3E}">
        <p14:creationId xmlns:p14="http://schemas.microsoft.com/office/powerpoint/2010/main" val="2070614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E55B6-972F-E389-61D5-3F099B16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630031"/>
            <a:ext cx="7315200" cy="5826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HTTP</a:t>
            </a:r>
            <a:r>
              <a:rPr lang="en-US" sz="2400" dirty="0"/>
              <a:t> (Non Persistent)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5465E-CC21-921D-CB9D-25E11A33B68D}"/>
              </a:ext>
            </a:extLst>
          </p:cNvPr>
          <p:cNvSpPr txBox="1"/>
          <p:nvPr/>
        </p:nvSpPr>
        <p:spPr>
          <a:xfrm>
            <a:off x="3356965" y="12236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HTTP 1.0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0181C-0EA4-2F07-6674-764AE41ED392}"/>
              </a:ext>
            </a:extLst>
          </p:cNvPr>
          <p:cNvSpPr txBox="1"/>
          <p:nvPr/>
        </p:nvSpPr>
        <p:spPr>
          <a:xfrm>
            <a:off x="82296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46B4E-4259-EAA1-46E1-394C47A3C7ED}"/>
              </a:ext>
            </a:extLst>
          </p:cNvPr>
          <p:cNvSpPr txBox="1"/>
          <p:nvPr/>
        </p:nvSpPr>
        <p:spPr>
          <a:xfrm>
            <a:off x="4724400" y="445449"/>
            <a:ext cx="167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www.someschool.edu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29D3F5-4CB5-4AE8-0A5C-0BAA4F413A49}"/>
              </a:ext>
            </a:extLst>
          </p:cNvPr>
          <p:cNvSpPr txBox="1"/>
          <p:nvPr/>
        </p:nvSpPr>
        <p:spPr>
          <a:xfrm>
            <a:off x="7907833" y="235803"/>
            <a:ext cx="4099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HTTP client process initiates a TCP connection to the server on port number 80. A socket is created at both the client and the server</a:t>
            </a:r>
          </a:p>
        </p:txBody>
      </p:sp>
    </p:spTree>
    <p:extLst>
      <p:ext uri="{BB962C8B-B14F-4D97-AF65-F5344CB8AC3E}">
        <p14:creationId xmlns:p14="http://schemas.microsoft.com/office/powerpoint/2010/main" val="680817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E55B6-972F-E389-61D5-3F099B16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630031"/>
            <a:ext cx="7315200" cy="5826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HTTP</a:t>
            </a:r>
            <a:r>
              <a:rPr lang="en-US" sz="2400" dirty="0"/>
              <a:t> (Non Persistent)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5465E-CC21-921D-CB9D-25E11A33B68D}"/>
              </a:ext>
            </a:extLst>
          </p:cNvPr>
          <p:cNvSpPr txBox="1"/>
          <p:nvPr/>
        </p:nvSpPr>
        <p:spPr>
          <a:xfrm>
            <a:off x="3356965" y="12236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HTTP 1.0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0181C-0EA4-2F07-6674-764AE41ED392}"/>
              </a:ext>
            </a:extLst>
          </p:cNvPr>
          <p:cNvSpPr txBox="1"/>
          <p:nvPr/>
        </p:nvSpPr>
        <p:spPr>
          <a:xfrm>
            <a:off x="82296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46B4E-4259-EAA1-46E1-394C47A3C7ED}"/>
              </a:ext>
            </a:extLst>
          </p:cNvPr>
          <p:cNvSpPr txBox="1"/>
          <p:nvPr/>
        </p:nvSpPr>
        <p:spPr>
          <a:xfrm>
            <a:off x="4724400" y="445449"/>
            <a:ext cx="167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www.someschool.edu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29D3F5-4CB5-4AE8-0A5C-0BAA4F413A49}"/>
              </a:ext>
            </a:extLst>
          </p:cNvPr>
          <p:cNvSpPr txBox="1"/>
          <p:nvPr/>
        </p:nvSpPr>
        <p:spPr>
          <a:xfrm>
            <a:off x="7907833" y="235803"/>
            <a:ext cx="4099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HTTP client process initiates a TCP connection to the server on port number 80. A socket is created at both the client and the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131DB5-38F7-132E-59B1-32A5256373FD}"/>
              </a:ext>
            </a:extLst>
          </p:cNvPr>
          <p:cNvSpPr txBox="1"/>
          <p:nvPr/>
        </p:nvSpPr>
        <p:spPr>
          <a:xfrm>
            <a:off x="7941700" y="1670786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The HTTP client sends an </a:t>
            </a:r>
            <a:r>
              <a:rPr lang="en-US" b="1" dirty="0"/>
              <a:t>HTTP request </a:t>
            </a:r>
            <a:r>
              <a:rPr lang="en-US" dirty="0"/>
              <a:t>to the server via its socket. This request includes the path name for the object</a:t>
            </a:r>
          </a:p>
        </p:txBody>
      </p:sp>
    </p:spTree>
    <p:extLst>
      <p:ext uri="{BB962C8B-B14F-4D97-AF65-F5344CB8AC3E}">
        <p14:creationId xmlns:p14="http://schemas.microsoft.com/office/powerpoint/2010/main" val="3921116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E55B6-972F-E389-61D5-3F099B16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630031"/>
            <a:ext cx="7315200" cy="5826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HTTP</a:t>
            </a:r>
            <a:r>
              <a:rPr lang="en-US" sz="2400" dirty="0"/>
              <a:t> (Non Persistent)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5465E-CC21-921D-CB9D-25E11A33B68D}"/>
              </a:ext>
            </a:extLst>
          </p:cNvPr>
          <p:cNvSpPr txBox="1"/>
          <p:nvPr/>
        </p:nvSpPr>
        <p:spPr>
          <a:xfrm>
            <a:off x="3356965" y="12236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HTTP 1.0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0181C-0EA4-2F07-6674-764AE41ED392}"/>
              </a:ext>
            </a:extLst>
          </p:cNvPr>
          <p:cNvSpPr txBox="1"/>
          <p:nvPr/>
        </p:nvSpPr>
        <p:spPr>
          <a:xfrm>
            <a:off x="82296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46B4E-4259-EAA1-46E1-394C47A3C7ED}"/>
              </a:ext>
            </a:extLst>
          </p:cNvPr>
          <p:cNvSpPr txBox="1"/>
          <p:nvPr/>
        </p:nvSpPr>
        <p:spPr>
          <a:xfrm>
            <a:off x="4724400" y="445449"/>
            <a:ext cx="167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www.someschool.edu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29D3F5-4CB5-4AE8-0A5C-0BAA4F413A49}"/>
              </a:ext>
            </a:extLst>
          </p:cNvPr>
          <p:cNvSpPr txBox="1"/>
          <p:nvPr/>
        </p:nvSpPr>
        <p:spPr>
          <a:xfrm>
            <a:off x="7907833" y="235803"/>
            <a:ext cx="4099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HTTP client process initiates a TCP connection to the server on port number 80. A socket is created at both the client and the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131DB5-38F7-132E-59B1-32A5256373FD}"/>
              </a:ext>
            </a:extLst>
          </p:cNvPr>
          <p:cNvSpPr txBox="1"/>
          <p:nvPr/>
        </p:nvSpPr>
        <p:spPr>
          <a:xfrm>
            <a:off x="7941700" y="1670786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The HTTP client sends an </a:t>
            </a:r>
            <a:r>
              <a:rPr lang="en-US" b="1" dirty="0"/>
              <a:t>HTTP request </a:t>
            </a:r>
            <a:r>
              <a:rPr lang="en-US" dirty="0"/>
              <a:t>to the server via its socket. This request includes the path name for the object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0FBC88-6AC4-C284-5571-4D5CB2616C6D}"/>
              </a:ext>
            </a:extLst>
          </p:cNvPr>
          <p:cNvSpPr txBox="1"/>
          <p:nvPr/>
        </p:nvSpPr>
        <p:spPr>
          <a:xfrm>
            <a:off x="7958633" y="3069746"/>
            <a:ext cx="3886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The HTTP server process receives the request message via its socket, retrieves the object, encapsulates the object in an </a:t>
            </a:r>
            <a:r>
              <a:rPr lang="en-US" b="1" dirty="0"/>
              <a:t>HTTP response</a:t>
            </a:r>
            <a:r>
              <a:rPr lang="en-US" dirty="0"/>
              <a:t> message, and sends the response message back to client</a:t>
            </a:r>
          </a:p>
        </p:txBody>
      </p:sp>
    </p:spTree>
    <p:extLst>
      <p:ext uri="{BB962C8B-B14F-4D97-AF65-F5344CB8AC3E}">
        <p14:creationId xmlns:p14="http://schemas.microsoft.com/office/powerpoint/2010/main" val="1765869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E55B6-972F-E389-61D5-3F099B16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630031"/>
            <a:ext cx="7315200" cy="5826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HTTP</a:t>
            </a:r>
            <a:r>
              <a:rPr lang="en-US" sz="2400" dirty="0"/>
              <a:t> (Non Persistent)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5465E-CC21-921D-CB9D-25E11A33B68D}"/>
              </a:ext>
            </a:extLst>
          </p:cNvPr>
          <p:cNvSpPr txBox="1"/>
          <p:nvPr/>
        </p:nvSpPr>
        <p:spPr>
          <a:xfrm>
            <a:off x="3356965" y="12236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HTTP 1.0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0181C-0EA4-2F07-6674-764AE41ED392}"/>
              </a:ext>
            </a:extLst>
          </p:cNvPr>
          <p:cNvSpPr txBox="1"/>
          <p:nvPr/>
        </p:nvSpPr>
        <p:spPr>
          <a:xfrm>
            <a:off x="82296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46B4E-4259-EAA1-46E1-394C47A3C7ED}"/>
              </a:ext>
            </a:extLst>
          </p:cNvPr>
          <p:cNvSpPr txBox="1"/>
          <p:nvPr/>
        </p:nvSpPr>
        <p:spPr>
          <a:xfrm>
            <a:off x="4724400" y="445449"/>
            <a:ext cx="167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www.someschool.edu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29D3F5-4CB5-4AE8-0A5C-0BAA4F413A49}"/>
              </a:ext>
            </a:extLst>
          </p:cNvPr>
          <p:cNvSpPr txBox="1"/>
          <p:nvPr/>
        </p:nvSpPr>
        <p:spPr>
          <a:xfrm>
            <a:off x="7907833" y="235803"/>
            <a:ext cx="4099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HTTP client process initiates a TCP connection to the server on port number 80. A socket is created at both the client and the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131DB5-38F7-132E-59B1-32A5256373FD}"/>
              </a:ext>
            </a:extLst>
          </p:cNvPr>
          <p:cNvSpPr txBox="1"/>
          <p:nvPr/>
        </p:nvSpPr>
        <p:spPr>
          <a:xfrm>
            <a:off x="7941700" y="1670786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The HTTP client sends an </a:t>
            </a:r>
            <a:r>
              <a:rPr lang="en-US" b="1" dirty="0"/>
              <a:t>HTTP request </a:t>
            </a:r>
            <a:r>
              <a:rPr lang="en-US" dirty="0"/>
              <a:t>to the server via its socket. This request includes the path name for the object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0FBC88-6AC4-C284-5571-4D5CB2616C6D}"/>
              </a:ext>
            </a:extLst>
          </p:cNvPr>
          <p:cNvSpPr txBox="1"/>
          <p:nvPr/>
        </p:nvSpPr>
        <p:spPr>
          <a:xfrm>
            <a:off x="7958633" y="3069746"/>
            <a:ext cx="3886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The HTTP server process receives the request message via its socket, retrieves the object, encapsulates the object in an </a:t>
            </a:r>
            <a:r>
              <a:rPr lang="en-US" b="1" dirty="0"/>
              <a:t>HTTP response</a:t>
            </a:r>
            <a:r>
              <a:rPr lang="en-US" dirty="0"/>
              <a:t> message, and sends the response message back to client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310CD-2872-0B32-DE35-49F9E3304EA9}"/>
              </a:ext>
            </a:extLst>
          </p:cNvPr>
          <p:cNvSpPr txBox="1"/>
          <p:nvPr/>
        </p:nvSpPr>
        <p:spPr>
          <a:xfrm>
            <a:off x="7958633" y="4987729"/>
            <a:ext cx="43857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Client receives the HTTP response. Once entire file is received, then TCP connection is closed</a:t>
            </a:r>
          </a:p>
          <a:p>
            <a:endParaRPr lang="en-US" dirty="0"/>
          </a:p>
          <a:p>
            <a:r>
              <a:rPr lang="en-US" dirty="0"/>
              <a:t>        (repeat for each web object)</a:t>
            </a:r>
          </a:p>
        </p:txBody>
      </p:sp>
    </p:spTree>
    <p:extLst>
      <p:ext uri="{BB962C8B-B14F-4D97-AF65-F5344CB8AC3E}">
        <p14:creationId xmlns:p14="http://schemas.microsoft.com/office/powerpoint/2010/main" val="3931812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E55B6-972F-E389-61D5-3F099B16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630031"/>
            <a:ext cx="7315200" cy="5826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HTTP</a:t>
            </a:r>
            <a:r>
              <a:rPr lang="en-US" sz="2400" dirty="0"/>
              <a:t> (Non Persistent)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5465E-CC21-921D-CB9D-25E11A33B68D}"/>
              </a:ext>
            </a:extLst>
          </p:cNvPr>
          <p:cNvSpPr txBox="1"/>
          <p:nvPr/>
        </p:nvSpPr>
        <p:spPr>
          <a:xfrm>
            <a:off x="3356965" y="12236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HTTP 1.0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0181C-0EA4-2F07-6674-764AE41ED392}"/>
              </a:ext>
            </a:extLst>
          </p:cNvPr>
          <p:cNvSpPr txBox="1"/>
          <p:nvPr/>
        </p:nvSpPr>
        <p:spPr>
          <a:xfrm>
            <a:off x="82296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46B4E-4259-EAA1-46E1-394C47A3C7ED}"/>
              </a:ext>
            </a:extLst>
          </p:cNvPr>
          <p:cNvSpPr txBox="1"/>
          <p:nvPr/>
        </p:nvSpPr>
        <p:spPr>
          <a:xfrm>
            <a:off x="4724400" y="445449"/>
            <a:ext cx="167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www.someschool.edu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29D3F5-4CB5-4AE8-0A5C-0BAA4F413A49}"/>
              </a:ext>
            </a:extLst>
          </p:cNvPr>
          <p:cNvSpPr txBox="1"/>
          <p:nvPr/>
        </p:nvSpPr>
        <p:spPr>
          <a:xfrm>
            <a:off x="7907833" y="235803"/>
            <a:ext cx="4099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HTTP client process initiates a TCP connection to the server on port number 80. A socket is created at both the client and the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131DB5-38F7-132E-59B1-32A5256373FD}"/>
              </a:ext>
            </a:extLst>
          </p:cNvPr>
          <p:cNvSpPr txBox="1"/>
          <p:nvPr/>
        </p:nvSpPr>
        <p:spPr>
          <a:xfrm>
            <a:off x="7941700" y="1670786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The HTTP client sends an </a:t>
            </a:r>
            <a:r>
              <a:rPr lang="en-US" b="1" dirty="0"/>
              <a:t>HTTP request </a:t>
            </a:r>
            <a:r>
              <a:rPr lang="en-US" dirty="0"/>
              <a:t>to the server via its socket. This request includes the path name for the object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0FBC88-6AC4-C284-5571-4D5CB2616C6D}"/>
              </a:ext>
            </a:extLst>
          </p:cNvPr>
          <p:cNvSpPr txBox="1"/>
          <p:nvPr/>
        </p:nvSpPr>
        <p:spPr>
          <a:xfrm>
            <a:off x="7958633" y="3069746"/>
            <a:ext cx="3886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The HTTP server process receives the request message via its socket, retrieves the object, encapsulates the object in an </a:t>
            </a:r>
            <a:r>
              <a:rPr lang="en-US" b="1" dirty="0"/>
              <a:t>HTTP response</a:t>
            </a:r>
            <a:r>
              <a:rPr lang="en-US" dirty="0"/>
              <a:t> message, and sends the response message back to client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310CD-2872-0B32-DE35-49F9E3304EA9}"/>
              </a:ext>
            </a:extLst>
          </p:cNvPr>
          <p:cNvSpPr txBox="1"/>
          <p:nvPr/>
        </p:nvSpPr>
        <p:spPr>
          <a:xfrm>
            <a:off x="7958633" y="4987729"/>
            <a:ext cx="43857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Client receives the HTTP response. Once entire file is received, then TCP connection is closed</a:t>
            </a:r>
          </a:p>
          <a:p>
            <a:endParaRPr lang="en-US" dirty="0"/>
          </a:p>
          <a:p>
            <a:r>
              <a:rPr lang="en-US" dirty="0"/>
              <a:t>        (repeat for each web object)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1B4081F-976B-2A84-1057-CD5B6DA6CC65}"/>
                  </a:ext>
                </a:extLst>
              </p14:cNvPr>
              <p14:cNvContentPartPr/>
              <p14:nvPr/>
            </p14:nvContentPartPr>
            <p14:xfrm>
              <a:off x="8500213" y="6240133"/>
              <a:ext cx="2689200" cy="92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1B4081F-976B-2A84-1057-CD5B6DA6CC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6573" y="6132493"/>
                <a:ext cx="27968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A962517-13AE-504A-304F-6E20417BFF45}"/>
                  </a:ext>
                </a:extLst>
              </p14:cNvPr>
              <p14:cNvContentPartPr/>
              <p14:nvPr/>
            </p14:nvContentPartPr>
            <p14:xfrm>
              <a:off x="10887733" y="5510773"/>
              <a:ext cx="890280" cy="26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A962517-13AE-504A-304F-6E20417BFF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34093" y="5403133"/>
                <a:ext cx="9979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AF094C7-7443-2126-809E-286BCBC4C379}"/>
                  </a:ext>
                </a:extLst>
              </p14:cNvPr>
              <p14:cNvContentPartPr/>
              <p14:nvPr/>
            </p14:nvContentPartPr>
            <p14:xfrm>
              <a:off x="8043013" y="5731453"/>
              <a:ext cx="1971720" cy="34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AF094C7-7443-2126-809E-286BCBC4C37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89013" y="5623453"/>
                <a:ext cx="20793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97463F1-8BF5-1034-9E95-78314597EFAD}"/>
                  </a:ext>
                </a:extLst>
              </p14:cNvPr>
              <p14:cNvContentPartPr/>
              <p14:nvPr/>
            </p14:nvContentPartPr>
            <p14:xfrm>
              <a:off x="1127773" y="210853"/>
              <a:ext cx="2081520" cy="238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97463F1-8BF5-1034-9E95-78314597EFA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3773" y="103213"/>
                <a:ext cx="2189160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4765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CE55B6-972F-E389-61D5-3F099B16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630031"/>
            <a:ext cx="7315200" cy="5826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HTTP</a:t>
            </a:r>
            <a:r>
              <a:rPr lang="en-US" sz="2400" dirty="0"/>
              <a:t> (Persistent)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5465E-CC21-921D-CB9D-25E11A33B68D}"/>
              </a:ext>
            </a:extLst>
          </p:cNvPr>
          <p:cNvSpPr txBox="1"/>
          <p:nvPr/>
        </p:nvSpPr>
        <p:spPr>
          <a:xfrm>
            <a:off x="3356965" y="12236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HTTP 1.1+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0181C-0EA4-2F07-6674-764AE41ED392}"/>
              </a:ext>
            </a:extLst>
          </p:cNvPr>
          <p:cNvSpPr txBox="1"/>
          <p:nvPr/>
        </p:nvSpPr>
        <p:spPr>
          <a:xfrm>
            <a:off x="82296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46B4E-4259-EAA1-46E1-394C47A3C7ED}"/>
              </a:ext>
            </a:extLst>
          </p:cNvPr>
          <p:cNvSpPr txBox="1"/>
          <p:nvPr/>
        </p:nvSpPr>
        <p:spPr>
          <a:xfrm>
            <a:off x="4724400" y="445449"/>
            <a:ext cx="167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www.someschool.edu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B89538-7072-64B1-D33D-1407B8693EF8}"/>
              </a:ext>
            </a:extLst>
          </p:cNvPr>
          <p:cNvSpPr txBox="1"/>
          <p:nvPr/>
        </p:nvSpPr>
        <p:spPr>
          <a:xfrm>
            <a:off x="8039100" y="11430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persistent HTTP connection, all web objects will be sent through the same TCP connection</a:t>
            </a:r>
          </a:p>
        </p:txBody>
      </p:sp>
      <p:pic>
        <p:nvPicPr>
          <p:cNvPr id="1026" name="Picture 2" descr="vector of armchair icon, chair icon in trendy flat style">
            <a:extLst>
              <a:ext uri="{FF2B5EF4-FFF2-40B4-BE49-F238E27FC236}">
                <a16:creationId xmlns:a16="http://schemas.microsoft.com/office/drawing/2014/main" id="{397DF9A0-D23F-91ED-9F11-FCF344945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19812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1B9A15-661E-74BC-34BE-1A9AF3D539F1}"/>
              </a:ext>
            </a:extLst>
          </p:cNvPr>
          <p:cNvSpPr txBox="1"/>
          <p:nvPr/>
        </p:nvSpPr>
        <p:spPr>
          <a:xfrm>
            <a:off x="9223390" y="376572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Parallelism?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28F1D3-53BF-D247-C71F-460D26216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382" y="4690042"/>
            <a:ext cx="6625897" cy="125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27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0181C-0EA4-2F07-6674-764AE41ED392}"/>
              </a:ext>
            </a:extLst>
          </p:cNvPr>
          <p:cNvSpPr txBox="1"/>
          <p:nvPr/>
        </p:nvSpPr>
        <p:spPr>
          <a:xfrm>
            <a:off x="82296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9A375A-5024-A104-436D-692BE233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6" y="1295400"/>
            <a:ext cx="7258050" cy="39933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83F69C-E7A9-827E-3B32-718D57048B5D}"/>
              </a:ext>
            </a:extLst>
          </p:cNvPr>
          <p:cNvSpPr txBox="1"/>
          <p:nvPr/>
        </p:nvSpPr>
        <p:spPr>
          <a:xfrm>
            <a:off x="3200400" y="805190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Request</a:t>
            </a:r>
          </a:p>
        </p:txBody>
      </p:sp>
    </p:spTree>
    <p:extLst>
      <p:ext uri="{BB962C8B-B14F-4D97-AF65-F5344CB8AC3E}">
        <p14:creationId xmlns:p14="http://schemas.microsoft.com/office/powerpoint/2010/main" val="4270192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0181C-0EA4-2F07-6674-764AE41ED392}"/>
              </a:ext>
            </a:extLst>
          </p:cNvPr>
          <p:cNvSpPr txBox="1"/>
          <p:nvPr/>
        </p:nvSpPr>
        <p:spPr>
          <a:xfrm>
            <a:off x="82296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9A375A-5024-A104-436D-692BE233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6" y="1295400"/>
            <a:ext cx="7258050" cy="39933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83F69C-E7A9-827E-3B32-718D57048B5D}"/>
              </a:ext>
            </a:extLst>
          </p:cNvPr>
          <p:cNvSpPr txBox="1"/>
          <p:nvPr/>
        </p:nvSpPr>
        <p:spPr>
          <a:xfrm>
            <a:off x="3200400" y="805190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Request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60377A-BA16-2A07-0A3D-72F91B73D994}"/>
              </a:ext>
            </a:extLst>
          </p:cNvPr>
          <p:cNvSpPr/>
          <p:nvPr/>
        </p:nvSpPr>
        <p:spPr>
          <a:xfrm>
            <a:off x="1981200" y="1524000"/>
            <a:ext cx="10668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CCECA1-92B4-8425-400D-94F17547C6A4}"/>
              </a:ext>
            </a:extLst>
          </p:cNvPr>
          <p:cNvSpPr/>
          <p:nvPr/>
        </p:nvSpPr>
        <p:spPr>
          <a:xfrm>
            <a:off x="7848600" y="762000"/>
            <a:ext cx="3809999" cy="190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CB2FD-10D5-37EA-4ACD-6C8E29706FFC}"/>
              </a:ext>
            </a:extLst>
          </p:cNvPr>
          <p:cNvSpPr txBox="1"/>
          <p:nvPr/>
        </p:nvSpPr>
        <p:spPr>
          <a:xfrm>
            <a:off x="7891368" y="990600"/>
            <a:ext cx="380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dirty="0"/>
              <a:t>: Download resource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dirty="0"/>
              <a:t>: Get resource metadata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en-US" dirty="0"/>
              <a:t>: Upload form contents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en-US" dirty="0"/>
              <a:t>: Upload object to URL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en-US" dirty="0"/>
              <a:t>: Delete object from URL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AE644-6444-A328-7305-85911FC6C766}"/>
              </a:ext>
            </a:extLst>
          </p:cNvPr>
          <p:cNvSpPr txBox="1"/>
          <p:nvPr/>
        </p:nvSpPr>
        <p:spPr>
          <a:xfrm>
            <a:off x="7809489" y="2927313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Whenever we download a web object from a web page, we issue an </a:t>
            </a:r>
            <a:r>
              <a:rPr lang="en-US" b="1" dirty="0"/>
              <a:t>HTTP GET request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6CB46D-A88A-105F-2949-F5578BAB4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036" y="3835451"/>
            <a:ext cx="3922183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87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719D8-5BA0-50C5-12EF-3FCDB71D8561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437FAF-1BF4-260D-46AF-A2E85CE3A9C7}"/>
              </a:ext>
            </a:extLst>
          </p:cNvPr>
          <p:cNvSpPr/>
          <p:nvPr/>
        </p:nvSpPr>
        <p:spPr>
          <a:xfrm>
            <a:off x="685800" y="152400"/>
            <a:ext cx="4724400" cy="7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Application Layer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640E6-FB74-4AE1-376E-4A060A842808}"/>
              </a:ext>
            </a:extLst>
          </p:cNvPr>
          <p:cNvSpPr/>
          <p:nvPr/>
        </p:nvSpPr>
        <p:spPr>
          <a:xfrm>
            <a:off x="685800" y="974865"/>
            <a:ext cx="4724400" cy="7013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Presentation Layer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0D0D89-A69C-0AC7-ED98-B111203B7BBB}"/>
              </a:ext>
            </a:extLst>
          </p:cNvPr>
          <p:cNvSpPr/>
          <p:nvPr/>
        </p:nvSpPr>
        <p:spPr>
          <a:xfrm>
            <a:off x="704460" y="1769950"/>
            <a:ext cx="4724400" cy="701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Session Layer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5CC00C-C0FA-395C-4716-0CACF4F8B861}"/>
              </a:ext>
            </a:extLst>
          </p:cNvPr>
          <p:cNvSpPr/>
          <p:nvPr/>
        </p:nvSpPr>
        <p:spPr>
          <a:xfrm>
            <a:off x="704459" y="2543403"/>
            <a:ext cx="4705741" cy="7013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Transport Layer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1CEFE5-8CF0-3E4E-22AF-5E2DEC7A3DAE}"/>
              </a:ext>
            </a:extLst>
          </p:cNvPr>
          <p:cNvSpPr/>
          <p:nvPr/>
        </p:nvSpPr>
        <p:spPr>
          <a:xfrm>
            <a:off x="704459" y="3336920"/>
            <a:ext cx="4705741" cy="7013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Network Layer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DF164C2-D728-A24B-2054-9225EB08C836}"/>
              </a:ext>
            </a:extLst>
          </p:cNvPr>
          <p:cNvSpPr/>
          <p:nvPr/>
        </p:nvSpPr>
        <p:spPr>
          <a:xfrm>
            <a:off x="685800" y="4130437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276570-D178-6789-AD77-4F73572BE6A0}"/>
              </a:ext>
            </a:extLst>
          </p:cNvPr>
          <p:cNvSpPr/>
          <p:nvPr/>
        </p:nvSpPr>
        <p:spPr>
          <a:xfrm>
            <a:off x="685799" y="4950772"/>
            <a:ext cx="4724401" cy="701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Physical Layer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91D45A-2B78-7E58-D3C9-FCB213EA07A4}"/>
              </a:ext>
            </a:extLst>
          </p:cNvPr>
          <p:cNvSpPr txBox="1"/>
          <p:nvPr/>
        </p:nvSpPr>
        <p:spPr>
          <a:xfrm>
            <a:off x="7315200" y="44381"/>
            <a:ext cx="29450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OSI Model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EC987F-DD3A-9A01-1E05-FCB760C1F941}"/>
              </a:ext>
            </a:extLst>
          </p:cNvPr>
          <p:cNvSpPr txBox="1"/>
          <p:nvPr/>
        </p:nvSpPr>
        <p:spPr>
          <a:xfrm>
            <a:off x="6811955" y="2123025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Messages from Network Applications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A714F5-3372-96CB-6979-4415CF237B95}"/>
              </a:ext>
            </a:extLst>
          </p:cNvPr>
          <p:cNvSpPr/>
          <p:nvPr/>
        </p:nvSpPr>
        <p:spPr>
          <a:xfrm>
            <a:off x="6425518" y="1396133"/>
            <a:ext cx="4724400" cy="7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Application Layer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4F123F-082C-82E1-943B-7C050F3C7986}"/>
              </a:ext>
            </a:extLst>
          </p:cNvPr>
          <p:cNvCxnSpPr/>
          <p:nvPr/>
        </p:nvCxnSpPr>
        <p:spPr>
          <a:xfrm>
            <a:off x="8787718" y="2590800"/>
            <a:ext cx="0" cy="7461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0779F08-4A58-0FAF-4861-90FADA75BEF5}"/>
              </a:ext>
            </a:extLst>
          </p:cNvPr>
          <p:cNvSpPr/>
          <p:nvPr/>
        </p:nvSpPr>
        <p:spPr>
          <a:xfrm>
            <a:off x="6324600" y="3466742"/>
            <a:ext cx="4724401" cy="701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Physical Layer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E81010-BBD9-C1B6-BD92-8E3C5D710AD9}"/>
              </a:ext>
            </a:extLst>
          </p:cNvPr>
          <p:cNvSpPr txBox="1"/>
          <p:nvPr/>
        </p:nvSpPr>
        <p:spPr>
          <a:xfrm>
            <a:off x="6666597" y="4177393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Bits being transmitted over a copper wire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D0E756-2392-0106-A6F7-31927E74F435}"/>
              </a:ext>
            </a:extLst>
          </p:cNvPr>
          <p:cNvSpPr txBox="1"/>
          <p:nvPr/>
        </p:nvSpPr>
        <p:spPr>
          <a:xfrm>
            <a:off x="6172200" y="5449753"/>
            <a:ext cx="579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*In the textbook, they condense it to a 5-layer model, but 7 layers is what is most used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183FF-CDA4-A158-B4B6-44A9415E6B2A}"/>
              </a:ext>
            </a:extLst>
          </p:cNvPr>
          <p:cNvSpPr txBox="1"/>
          <p:nvPr/>
        </p:nvSpPr>
        <p:spPr>
          <a:xfrm>
            <a:off x="5380046" y="917655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0788D0-5F9F-DE8E-7E9E-CBB999967372}"/>
              </a:ext>
            </a:extLst>
          </p:cNvPr>
          <p:cNvSpPr txBox="1"/>
          <p:nvPr/>
        </p:nvSpPr>
        <p:spPr>
          <a:xfrm>
            <a:off x="5380046" y="1744379"/>
            <a:ext cx="304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</a:t>
            </a:r>
          </a:p>
          <a:p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13482B3-9CBC-EF32-A691-39EA30CC07F0}"/>
                  </a:ext>
                </a:extLst>
              </p14:cNvPr>
              <p14:cNvContentPartPr/>
              <p14:nvPr/>
            </p14:nvContentPartPr>
            <p14:xfrm>
              <a:off x="268086" y="148520"/>
              <a:ext cx="5582520" cy="774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13482B3-9CBC-EF32-A691-39EA30CC07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446" y="85520"/>
                <a:ext cx="5708160" cy="90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2976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0181C-0EA4-2F07-6674-764AE41ED392}"/>
              </a:ext>
            </a:extLst>
          </p:cNvPr>
          <p:cNvSpPr txBox="1"/>
          <p:nvPr/>
        </p:nvSpPr>
        <p:spPr>
          <a:xfrm>
            <a:off x="82296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9A375A-5024-A104-436D-692BE233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6" y="1295400"/>
            <a:ext cx="7258050" cy="39933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83F69C-E7A9-827E-3B32-718D57048B5D}"/>
              </a:ext>
            </a:extLst>
          </p:cNvPr>
          <p:cNvSpPr txBox="1"/>
          <p:nvPr/>
        </p:nvSpPr>
        <p:spPr>
          <a:xfrm>
            <a:off x="3200400" y="805190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Request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60377A-BA16-2A07-0A3D-72F91B73D994}"/>
              </a:ext>
            </a:extLst>
          </p:cNvPr>
          <p:cNvSpPr/>
          <p:nvPr/>
        </p:nvSpPr>
        <p:spPr>
          <a:xfrm>
            <a:off x="1981200" y="1524000"/>
            <a:ext cx="10668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CCECA1-92B4-8425-400D-94F17547C6A4}"/>
              </a:ext>
            </a:extLst>
          </p:cNvPr>
          <p:cNvSpPr/>
          <p:nvPr/>
        </p:nvSpPr>
        <p:spPr>
          <a:xfrm>
            <a:off x="7848600" y="762000"/>
            <a:ext cx="3809999" cy="190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CB2FD-10D5-37EA-4ACD-6C8E29706FFC}"/>
              </a:ext>
            </a:extLst>
          </p:cNvPr>
          <p:cNvSpPr txBox="1"/>
          <p:nvPr/>
        </p:nvSpPr>
        <p:spPr>
          <a:xfrm>
            <a:off x="7891368" y="990600"/>
            <a:ext cx="380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dirty="0"/>
              <a:t>: Download resource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dirty="0"/>
              <a:t>: Get resource metadata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en-US" dirty="0"/>
              <a:t>: Upload form contents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en-US" dirty="0"/>
              <a:t>: Upload object to URL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en-US" dirty="0"/>
              <a:t>: Delete object from URL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AE644-6444-A328-7305-85911FC6C766}"/>
              </a:ext>
            </a:extLst>
          </p:cNvPr>
          <p:cNvSpPr txBox="1"/>
          <p:nvPr/>
        </p:nvSpPr>
        <p:spPr>
          <a:xfrm>
            <a:off x="7809489" y="2927313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Whenever we download a web object from a web page, we issue an </a:t>
            </a:r>
            <a:r>
              <a:rPr lang="en-US" b="1" dirty="0"/>
              <a:t>HTTP GET request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B791AA-773A-1EBF-9E6D-241FC417E91A}"/>
              </a:ext>
            </a:extLst>
          </p:cNvPr>
          <p:cNvSpPr/>
          <p:nvPr/>
        </p:nvSpPr>
        <p:spPr>
          <a:xfrm>
            <a:off x="3305174" y="1524000"/>
            <a:ext cx="1390650" cy="4572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8EA5FE-045F-D837-B4E0-96F517720A24}"/>
              </a:ext>
            </a:extLst>
          </p:cNvPr>
          <p:cNvSpPr/>
          <p:nvPr/>
        </p:nvSpPr>
        <p:spPr>
          <a:xfrm>
            <a:off x="7696200" y="4018680"/>
            <a:ext cx="4005167" cy="66533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A53074-3BA2-A1B6-92CD-090716F599CB}"/>
              </a:ext>
            </a:extLst>
          </p:cNvPr>
          <p:cNvSpPr txBox="1"/>
          <p:nvPr/>
        </p:nvSpPr>
        <p:spPr>
          <a:xfrm>
            <a:off x="7738970" y="4166681"/>
            <a:ext cx="40051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www.someschool.edu/dog.jpeg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64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0181C-0EA4-2F07-6674-764AE41ED392}"/>
              </a:ext>
            </a:extLst>
          </p:cNvPr>
          <p:cNvSpPr txBox="1"/>
          <p:nvPr/>
        </p:nvSpPr>
        <p:spPr>
          <a:xfrm>
            <a:off x="82296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9A375A-5024-A104-436D-692BE233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6" y="1295400"/>
            <a:ext cx="7258050" cy="39933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83F69C-E7A9-827E-3B32-718D57048B5D}"/>
              </a:ext>
            </a:extLst>
          </p:cNvPr>
          <p:cNvSpPr txBox="1"/>
          <p:nvPr/>
        </p:nvSpPr>
        <p:spPr>
          <a:xfrm>
            <a:off x="3200400" y="805190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Request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60377A-BA16-2A07-0A3D-72F91B73D994}"/>
              </a:ext>
            </a:extLst>
          </p:cNvPr>
          <p:cNvSpPr/>
          <p:nvPr/>
        </p:nvSpPr>
        <p:spPr>
          <a:xfrm>
            <a:off x="1981200" y="1524000"/>
            <a:ext cx="10668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CCECA1-92B4-8425-400D-94F17547C6A4}"/>
              </a:ext>
            </a:extLst>
          </p:cNvPr>
          <p:cNvSpPr/>
          <p:nvPr/>
        </p:nvSpPr>
        <p:spPr>
          <a:xfrm>
            <a:off x="7848600" y="762000"/>
            <a:ext cx="3809999" cy="190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CB2FD-10D5-37EA-4ACD-6C8E29706FFC}"/>
              </a:ext>
            </a:extLst>
          </p:cNvPr>
          <p:cNvSpPr txBox="1"/>
          <p:nvPr/>
        </p:nvSpPr>
        <p:spPr>
          <a:xfrm>
            <a:off x="7891368" y="990600"/>
            <a:ext cx="380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dirty="0"/>
              <a:t>: Download resource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dirty="0"/>
              <a:t>: Get resource metadata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en-US" dirty="0"/>
              <a:t>: Upload form contents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en-US" dirty="0"/>
              <a:t>: Upload object to URL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en-US" dirty="0"/>
              <a:t>: Delete object from URL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AE644-6444-A328-7305-85911FC6C766}"/>
              </a:ext>
            </a:extLst>
          </p:cNvPr>
          <p:cNvSpPr txBox="1"/>
          <p:nvPr/>
        </p:nvSpPr>
        <p:spPr>
          <a:xfrm>
            <a:off x="7809489" y="2927313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Whenever we download a web object from a web page, we issue an </a:t>
            </a:r>
            <a:r>
              <a:rPr lang="en-US" b="1" dirty="0"/>
              <a:t>HTTP GET request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B791AA-773A-1EBF-9E6D-241FC417E91A}"/>
              </a:ext>
            </a:extLst>
          </p:cNvPr>
          <p:cNvSpPr/>
          <p:nvPr/>
        </p:nvSpPr>
        <p:spPr>
          <a:xfrm>
            <a:off x="3305174" y="1524000"/>
            <a:ext cx="1390650" cy="4572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8EA5FE-045F-D837-B4E0-96F517720A24}"/>
              </a:ext>
            </a:extLst>
          </p:cNvPr>
          <p:cNvSpPr/>
          <p:nvPr/>
        </p:nvSpPr>
        <p:spPr>
          <a:xfrm>
            <a:off x="7696200" y="4018680"/>
            <a:ext cx="4005167" cy="66533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A53074-3BA2-A1B6-92CD-090716F599CB}"/>
              </a:ext>
            </a:extLst>
          </p:cNvPr>
          <p:cNvSpPr txBox="1"/>
          <p:nvPr/>
        </p:nvSpPr>
        <p:spPr>
          <a:xfrm>
            <a:off x="7738970" y="4166681"/>
            <a:ext cx="40051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www.someschool.edu/dog.jpeg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596B42-2B06-897F-ABE0-285E0734DE2F}"/>
              </a:ext>
            </a:extLst>
          </p:cNvPr>
          <p:cNvSpPr/>
          <p:nvPr/>
        </p:nvSpPr>
        <p:spPr>
          <a:xfrm>
            <a:off x="1981200" y="2017080"/>
            <a:ext cx="3733800" cy="148812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C75DE3-A83F-E00A-2EF1-4DD1F637D456}"/>
              </a:ext>
            </a:extLst>
          </p:cNvPr>
          <p:cNvSpPr/>
          <p:nvPr/>
        </p:nvSpPr>
        <p:spPr>
          <a:xfrm>
            <a:off x="7696670" y="4887626"/>
            <a:ext cx="3733800" cy="148812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9300BA-A307-805A-C413-2AAE2A72F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5019612"/>
            <a:ext cx="2501324" cy="121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20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0181C-0EA4-2F07-6674-764AE41ED392}"/>
              </a:ext>
            </a:extLst>
          </p:cNvPr>
          <p:cNvSpPr txBox="1"/>
          <p:nvPr/>
        </p:nvSpPr>
        <p:spPr>
          <a:xfrm>
            <a:off x="82296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9A375A-5024-A104-436D-692BE233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6" y="1295400"/>
            <a:ext cx="7258050" cy="39933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83F69C-E7A9-827E-3B32-718D57048B5D}"/>
              </a:ext>
            </a:extLst>
          </p:cNvPr>
          <p:cNvSpPr txBox="1"/>
          <p:nvPr/>
        </p:nvSpPr>
        <p:spPr>
          <a:xfrm>
            <a:off x="3200400" y="805190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Request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60377A-BA16-2A07-0A3D-72F91B73D994}"/>
              </a:ext>
            </a:extLst>
          </p:cNvPr>
          <p:cNvSpPr/>
          <p:nvPr/>
        </p:nvSpPr>
        <p:spPr>
          <a:xfrm>
            <a:off x="1981200" y="1524000"/>
            <a:ext cx="10668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CCECA1-92B4-8425-400D-94F17547C6A4}"/>
              </a:ext>
            </a:extLst>
          </p:cNvPr>
          <p:cNvSpPr/>
          <p:nvPr/>
        </p:nvSpPr>
        <p:spPr>
          <a:xfrm>
            <a:off x="7848600" y="762000"/>
            <a:ext cx="3809999" cy="190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CB2FD-10D5-37EA-4ACD-6C8E29706FFC}"/>
              </a:ext>
            </a:extLst>
          </p:cNvPr>
          <p:cNvSpPr txBox="1"/>
          <p:nvPr/>
        </p:nvSpPr>
        <p:spPr>
          <a:xfrm>
            <a:off x="7891368" y="990600"/>
            <a:ext cx="3809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dirty="0"/>
              <a:t>: Download resource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dirty="0"/>
              <a:t>: Get resource metadata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en-US" dirty="0"/>
              <a:t>: Upload form contents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PUT</a:t>
            </a:r>
            <a:r>
              <a:rPr lang="en-US" dirty="0"/>
              <a:t>: Upload object to URL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lang="en-US" dirty="0"/>
              <a:t>: Delete object from URL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AE644-6444-A328-7305-85911FC6C766}"/>
              </a:ext>
            </a:extLst>
          </p:cNvPr>
          <p:cNvSpPr txBox="1"/>
          <p:nvPr/>
        </p:nvSpPr>
        <p:spPr>
          <a:xfrm>
            <a:off x="7809489" y="2927313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Whenever we download a web object from a web page, we issue an </a:t>
            </a:r>
            <a:r>
              <a:rPr lang="en-US" b="1" dirty="0"/>
              <a:t>HTTP GET request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B791AA-773A-1EBF-9E6D-241FC417E91A}"/>
              </a:ext>
            </a:extLst>
          </p:cNvPr>
          <p:cNvSpPr/>
          <p:nvPr/>
        </p:nvSpPr>
        <p:spPr>
          <a:xfrm>
            <a:off x="3305174" y="1524000"/>
            <a:ext cx="1390650" cy="4572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8EA5FE-045F-D837-B4E0-96F517720A24}"/>
              </a:ext>
            </a:extLst>
          </p:cNvPr>
          <p:cNvSpPr/>
          <p:nvPr/>
        </p:nvSpPr>
        <p:spPr>
          <a:xfrm>
            <a:off x="7696200" y="4018680"/>
            <a:ext cx="4005167" cy="66533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A53074-3BA2-A1B6-92CD-090716F599CB}"/>
              </a:ext>
            </a:extLst>
          </p:cNvPr>
          <p:cNvSpPr txBox="1"/>
          <p:nvPr/>
        </p:nvSpPr>
        <p:spPr>
          <a:xfrm>
            <a:off x="7738970" y="4166681"/>
            <a:ext cx="40051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www.someschool.edu/dog.jpeg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596B42-2B06-897F-ABE0-285E0734DE2F}"/>
              </a:ext>
            </a:extLst>
          </p:cNvPr>
          <p:cNvSpPr/>
          <p:nvPr/>
        </p:nvSpPr>
        <p:spPr>
          <a:xfrm>
            <a:off x="1981200" y="2017080"/>
            <a:ext cx="3733800" cy="148812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C75DE3-A83F-E00A-2EF1-4DD1F637D456}"/>
              </a:ext>
            </a:extLst>
          </p:cNvPr>
          <p:cNvSpPr/>
          <p:nvPr/>
        </p:nvSpPr>
        <p:spPr>
          <a:xfrm>
            <a:off x="7696670" y="4887626"/>
            <a:ext cx="3733800" cy="148812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09300BA-A307-805A-C413-2AAE2A72F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5019612"/>
            <a:ext cx="2501324" cy="12151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305EB41-9F5D-E568-3729-52A8B2E2164F}"/>
              </a:ext>
            </a:extLst>
          </p:cNvPr>
          <p:cNvSpPr/>
          <p:nvPr/>
        </p:nvSpPr>
        <p:spPr>
          <a:xfrm>
            <a:off x="4936065" y="1552282"/>
            <a:ext cx="1066800" cy="4572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E4B292-7355-C15F-EEA9-098DAC0F9723}"/>
              </a:ext>
            </a:extLst>
          </p:cNvPr>
          <p:cNvSpPr/>
          <p:nvPr/>
        </p:nvSpPr>
        <p:spPr>
          <a:xfrm>
            <a:off x="3305174" y="5427400"/>
            <a:ext cx="2486026" cy="80736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9752F4-B08C-0A0C-4680-860ABEDDF645}"/>
              </a:ext>
            </a:extLst>
          </p:cNvPr>
          <p:cNvSpPr txBox="1"/>
          <p:nvPr/>
        </p:nvSpPr>
        <p:spPr>
          <a:xfrm>
            <a:off x="3586260" y="5562600"/>
            <a:ext cx="400516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16375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BEBD648-9719-400F-C651-C67BF50E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9200"/>
            <a:ext cx="7434263" cy="41511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69F32B-801B-8E2C-E070-9537B67CDEE0}"/>
              </a:ext>
            </a:extLst>
          </p:cNvPr>
          <p:cNvSpPr txBox="1"/>
          <p:nvPr/>
        </p:nvSpPr>
        <p:spPr>
          <a:xfrm>
            <a:off x="3154169" y="762000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Response</a:t>
            </a:r>
          </a:p>
        </p:txBody>
      </p:sp>
    </p:spTree>
    <p:extLst>
      <p:ext uri="{BB962C8B-B14F-4D97-AF65-F5344CB8AC3E}">
        <p14:creationId xmlns:p14="http://schemas.microsoft.com/office/powerpoint/2010/main" val="3982949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BEBD648-9719-400F-C651-C67BF50E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9200"/>
            <a:ext cx="7434263" cy="41511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69F32B-801B-8E2C-E070-9537B67CDEE0}"/>
              </a:ext>
            </a:extLst>
          </p:cNvPr>
          <p:cNvSpPr txBox="1"/>
          <p:nvPr/>
        </p:nvSpPr>
        <p:spPr>
          <a:xfrm>
            <a:off x="3154169" y="762000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Response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81186-2A01-F9A5-AD45-3A7A12A014B1}"/>
              </a:ext>
            </a:extLst>
          </p:cNvPr>
          <p:cNvSpPr/>
          <p:nvPr/>
        </p:nvSpPr>
        <p:spPr>
          <a:xfrm>
            <a:off x="2011891" y="1521556"/>
            <a:ext cx="1066800" cy="4572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75D22C-CF3B-6D7B-0B79-739AD59F4536}"/>
              </a:ext>
            </a:extLst>
          </p:cNvPr>
          <p:cNvSpPr/>
          <p:nvPr/>
        </p:nvSpPr>
        <p:spPr>
          <a:xfrm>
            <a:off x="381000" y="5396674"/>
            <a:ext cx="2486026" cy="80736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FFB0C-962C-A6D0-161B-DEACB5D870E8}"/>
              </a:ext>
            </a:extLst>
          </p:cNvPr>
          <p:cNvSpPr txBox="1"/>
          <p:nvPr/>
        </p:nvSpPr>
        <p:spPr>
          <a:xfrm>
            <a:off x="662086" y="5531874"/>
            <a:ext cx="400516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372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BEBD648-9719-400F-C651-C67BF50E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9200"/>
            <a:ext cx="7434263" cy="41511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69F32B-801B-8E2C-E070-9537B67CDEE0}"/>
              </a:ext>
            </a:extLst>
          </p:cNvPr>
          <p:cNvSpPr txBox="1"/>
          <p:nvPr/>
        </p:nvSpPr>
        <p:spPr>
          <a:xfrm>
            <a:off x="3154169" y="762000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Response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81186-2A01-F9A5-AD45-3A7A12A014B1}"/>
              </a:ext>
            </a:extLst>
          </p:cNvPr>
          <p:cNvSpPr/>
          <p:nvPr/>
        </p:nvSpPr>
        <p:spPr>
          <a:xfrm>
            <a:off x="2011891" y="1521556"/>
            <a:ext cx="1066800" cy="4572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75D22C-CF3B-6D7B-0B79-739AD59F4536}"/>
              </a:ext>
            </a:extLst>
          </p:cNvPr>
          <p:cNvSpPr/>
          <p:nvPr/>
        </p:nvSpPr>
        <p:spPr>
          <a:xfrm>
            <a:off x="381000" y="5396674"/>
            <a:ext cx="2486026" cy="80736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FFB0C-962C-A6D0-161B-DEACB5D870E8}"/>
              </a:ext>
            </a:extLst>
          </p:cNvPr>
          <p:cNvSpPr txBox="1"/>
          <p:nvPr/>
        </p:nvSpPr>
        <p:spPr>
          <a:xfrm>
            <a:off x="662086" y="5531874"/>
            <a:ext cx="400516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E02A6C-D772-EC98-BC57-9E2E07BE37EF}"/>
              </a:ext>
            </a:extLst>
          </p:cNvPr>
          <p:cNvSpPr/>
          <p:nvPr/>
        </p:nvSpPr>
        <p:spPr>
          <a:xfrm>
            <a:off x="3420533" y="1521556"/>
            <a:ext cx="1356782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458CA-FF2D-E18B-A576-53B8DE854B35}"/>
              </a:ext>
            </a:extLst>
          </p:cNvPr>
          <p:cNvSpPr txBox="1"/>
          <p:nvPr/>
        </p:nvSpPr>
        <p:spPr>
          <a:xfrm>
            <a:off x="8610600" y="1285220"/>
            <a:ext cx="1563248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200 - Ok</a:t>
            </a:r>
          </a:p>
        </p:txBody>
      </p:sp>
    </p:spTree>
    <p:extLst>
      <p:ext uri="{BB962C8B-B14F-4D97-AF65-F5344CB8AC3E}">
        <p14:creationId xmlns:p14="http://schemas.microsoft.com/office/powerpoint/2010/main" val="4047610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BEBD648-9719-400F-C651-C67BF50E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9200"/>
            <a:ext cx="7434263" cy="41511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69F32B-801B-8E2C-E070-9537B67CDEE0}"/>
              </a:ext>
            </a:extLst>
          </p:cNvPr>
          <p:cNvSpPr txBox="1"/>
          <p:nvPr/>
        </p:nvSpPr>
        <p:spPr>
          <a:xfrm>
            <a:off x="3154169" y="762000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Response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81186-2A01-F9A5-AD45-3A7A12A014B1}"/>
              </a:ext>
            </a:extLst>
          </p:cNvPr>
          <p:cNvSpPr/>
          <p:nvPr/>
        </p:nvSpPr>
        <p:spPr>
          <a:xfrm>
            <a:off x="2011891" y="1521556"/>
            <a:ext cx="1066800" cy="4572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75D22C-CF3B-6D7B-0B79-739AD59F4536}"/>
              </a:ext>
            </a:extLst>
          </p:cNvPr>
          <p:cNvSpPr/>
          <p:nvPr/>
        </p:nvSpPr>
        <p:spPr>
          <a:xfrm>
            <a:off x="381000" y="5396674"/>
            <a:ext cx="2486026" cy="80736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FFB0C-962C-A6D0-161B-DEACB5D870E8}"/>
              </a:ext>
            </a:extLst>
          </p:cNvPr>
          <p:cNvSpPr txBox="1"/>
          <p:nvPr/>
        </p:nvSpPr>
        <p:spPr>
          <a:xfrm>
            <a:off x="662086" y="5531874"/>
            <a:ext cx="400516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E02A6C-D772-EC98-BC57-9E2E07BE37EF}"/>
              </a:ext>
            </a:extLst>
          </p:cNvPr>
          <p:cNvSpPr/>
          <p:nvPr/>
        </p:nvSpPr>
        <p:spPr>
          <a:xfrm>
            <a:off x="3420533" y="1521556"/>
            <a:ext cx="1356782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458CA-FF2D-E18B-A576-53B8DE854B35}"/>
              </a:ext>
            </a:extLst>
          </p:cNvPr>
          <p:cNvSpPr txBox="1"/>
          <p:nvPr/>
        </p:nvSpPr>
        <p:spPr>
          <a:xfrm>
            <a:off x="8610600" y="1285220"/>
            <a:ext cx="2744662" cy="954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200 – Ok</a:t>
            </a:r>
          </a:p>
          <a:p>
            <a:r>
              <a:rPr lang="en-US" sz="2800" dirty="0"/>
              <a:t>404 – Not found</a:t>
            </a:r>
          </a:p>
        </p:txBody>
      </p:sp>
    </p:spTree>
    <p:extLst>
      <p:ext uri="{BB962C8B-B14F-4D97-AF65-F5344CB8AC3E}">
        <p14:creationId xmlns:p14="http://schemas.microsoft.com/office/powerpoint/2010/main" val="37007232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BEBD648-9719-400F-C651-C67BF50E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9200"/>
            <a:ext cx="7434263" cy="41511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69F32B-801B-8E2C-E070-9537B67CDEE0}"/>
              </a:ext>
            </a:extLst>
          </p:cNvPr>
          <p:cNvSpPr txBox="1"/>
          <p:nvPr/>
        </p:nvSpPr>
        <p:spPr>
          <a:xfrm>
            <a:off x="3154169" y="762000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Response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81186-2A01-F9A5-AD45-3A7A12A014B1}"/>
              </a:ext>
            </a:extLst>
          </p:cNvPr>
          <p:cNvSpPr/>
          <p:nvPr/>
        </p:nvSpPr>
        <p:spPr>
          <a:xfrm>
            <a:off x="2011891" y="1521556"/>
            <a:ext cx="1066800" cy="4572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75D22C-CF3B-6D7B-0B79-739AD59F4536}"/>
              </a:ext>
            </a:extLst>
          </p:cNvPr>
          <p:cNvSpPr/>
          <p:nvPr/>
        </p:nvSpPr>
        <p:spPr>
          <a:xfrm>
            <a:off x="381000" y="5396674"/>
            <a:ext cx="2486026" cy="80736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FFB0C-962C-A6D0-161B-DEACB5D870E8}"/>
              </a:ext>
            </a:extLst>
          </p:cNvPr>
          <p:cNvSpPr txBox="1"/>
          <p:nvPr/>
        </p:nvSpPr>
        <p:spPr>
          <a:xfrm>
            <a:off x="662086" y="5531874"/>
            <a:ext cx="400516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E02A6C-D772-EC98-BC57-9E2E07BE37EF}"/>
              </a:ext>
            </a:extLst>
          </p:cNvPr>
          <p:cNvSpPr/>
          <p:nvPr/>
        </p:nvSpPr>
        <p:spPr>
          <a:xfrm>
            <a:off x="3420533" y="1521556"/>
            <a:ext cx="1356782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458CA-FF2D-E18B-A576-53B8DE854B35}"/>
              </a:ext>
            </a:extLst>
          </p:cNvPr>
          <p:cNvSpPr txBox="1"/>
          <p:nvPr/>
        </p:nvSpPr>
        <p:spPr>
          <a:xfrm>
            <a:off x="8610601" y="1285220"/>
            <a:ext cx="3352800" cy="1815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200 – Ok</a:t>
            </a:r>
          </a:p>
          <a:p>
            <a:r>
              <a:rPr lang="en-US" sz="2800" dirty="0"/>
              <a:t>404 – Not found</a:t>
            </a:r>
          </a:p>
          <a:p>
            <a:r>
              <a:rPr lang="en-US" sz="2800" dirty="0"/>
              <a:t>301 – Resource has moved</a:t>
            </a:r>
          </a:p>
        </p:txBody>
      </p:sp>
    </p:spTree>
    <p:extLst>
      <p:ext uri="{BB962C8B-B14F-4D97-AF65-F5344CB8AC3E}">
        <p14:creationId xmlns:p14="http://schemas.microsoft.com/office/powerpoint/2010/main" val="1169950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BEBD648-9719-400F-C651-C67BF50E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9200"/>
            <a:ext cx="7434263" cy="41511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69F32B-801B-8E2C-E070-9537B67CDEE0}"/>
              </a:ext>
            </a:extLst>
          </p:cNvPr>
          <p:cNvSpPr txBox="1"/>
          <p:nvPr/>
        </p:nvSpPr>
        <p:spPr>
          <a:xfrm>
            <a:off x="3154169" y="762000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Response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81186-2A01-F9A5-AD45-3A7A12A014B1}"/>
              </a:ext>
            </a:extLst>
          </p:cNvPr>
          <p:cNvSpPr/>
          <p:nvPr/>
        </p:nvSpPr>
        <p:spPr>
          <a:xfrm>
            <a:off x="2011891" y="1521556"/>
            <a:ext cx="1066800" cy="4572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75D22C-CF3B-6D7B-0B79-739AD59F4536}"/>
              </a:ext>
            </a:extLst>
          </p:cNvPr>
          <p:cNvSpPr/>
          <p:nvPr/>
        </p:nvSpPr>
        <p:spPr>
          <a:xfrm>
            <a:off x="381000" y="5396674"/>
            <a:ext cx="2486026" cy="80736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FFB0C-962C-A6D0-161B-DEACB5D870E8}"/>
              </a:ext>
            </a:extLst>
          </p:cNvPr>
          <p:cNvSpPr txBox="1"/>
          <p:nvPr/>
        </p:nvSpPr>
        <p:spPr>
          <a:xfrm>
            <a:off x="662086" y="5531874"/>
            <a:ext cx="400516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E02A6C-D772-EC98-BC57-9E2E07BE37EF}"/>
              </a:ext>
            </a:extLst>
          </p:cNvPr>
          <p:cNvSpPr/>
          <p:nvPr/>
        </p:nvSpPr>
        <p:spPr>
          <a:xfrm>
            <a:off x="3420533" y="1521556"/>
            <a:ext cx="1356782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458CA-FF2D-E18B-A576-53B8DE854B35}"/>
              </a:ext>
            </a:extLst>
          </p:cNvPr>
          <p:cNvSpPr txBox="1"/>
          <p:nvPr/>
        </p:nvSpPr>
        <p:spPr>
          <a:xfrm>
            <a:off x="8610601" y="1285220"/>
            <a:ext cx="3352800" cy="2677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200 – Ok</a:t>
            </a:r>
          </a:p>
          <a:p>
            <a:r>
              <a:rPr lang="en-US" sz="2800" dirty="0"/>
              <a:t>404 – Not found</a:t>
            </a:r>
          </a:p>
          <a:p>
            <a:r>
              <a:rPr lang="en-US" sz="2800" dirty="0"/>
              <a:t>301 – Resource has moved</a:t>
            </a:r>
          </a:p>
          <a:p>
            <a:r>
              <a:rPr lang="en-US" sz="2800" dirty="0"/>
              <a:t>500 – Internal Server Error</a:t>
            </a:r>
          </a:p>
        </p:txBody>
      </p:sp>
    </p:spTree>
    <p:extLst>
      <p:ext uri="{BB962C8B-B14F-4D97-AF65-F5344CB8AC3E}">
        <p14:creationId xmlns:p14="http://schemas.microsoft.com/office/powerpoint/2010/main" val="88822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BEBD648-9719-400F-C651-C67BF50E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9200"/>
            <a:ext cx="7434263" cy="41511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69F32B-801B-8E2C-E070-9537B67CDEE0}"/>
              </a:ext>
            </a:extLst>
          </p:cNvPr>
          <p:cNvSpPr txBox="1"/>
          <p:nvPr/>
        </p:nvSpPr>
        <p:spPr>
          <a:xfrm>
            <a:off x="3154169" y="762000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Response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81186-2A01-F9A5-AD45-3A7A12A014B1}"/>
              </a:ext>
            </a:extLst>
          </p:cNvPr>
          <p:cNvSpPr/>
          <p:nvPr/>
        </p:nvSpPr>
        <p:spPr>
          <a:xfrm>
            <a:off x="2011891" y="1521556"/>
            <a:ext cx="1066800" cy="4572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75D22C-CF3B-6D7B-0B79-739AD59F4536}"/>
              </a:ext>
            </a:extLst>
          </p:cNvPr>
          <p:cNvSpPr/>
          <p:nvPr/>
        </p:nvSpPr>
        <p:spPr>
          <a:xfrm>
            <a:off x="381000" y="5396674"/>
            <a:ext cx="2486026" cy="80736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FFB0C-962C-A6D0-161B-DEACB5D870E8}"/>
              </a:ext>
            </a:extLst>
          </p:cNvPr>
          <p:cNvSpPr txBox="1"/>
          <p:nvPr/>
        </p:nvSpPr>
        <p:spPr>
          <a:xfrm>
            <a:off x="662086" y="5531874"/>
            <a:ext cx="400516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E02A6C-D772-EC98-BC57-9E2E07BE37EF}"/>
              </a:ext>
            </a:extLst>
          </p:cNvPr>
          <p:cNvSpPr/>
          <p:nvPr/>
        </p:nvSpPr>
        <p:spPr>
          <a:xfrm>
            <a:off x="3420533" y="1521556"/>
            <a:ext cx="1356782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458CA-FF2D-E18B-A576-53B8DE854B35}"/>
              </a:ext>
            </a:extLst>
          </p:cNvPr>
          <p:cNvSpPr txBox="1"/>
          <p:nvPr/>
        </p:nvSpPr>
        <p:spPr>
          <a:xfrm>
            <a:off x="7977815" y="1300440"/>
            <a:ext cx="3943252" cy="1631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• Informational Responses (100s)</a:t>
            </a:r>
          </a:p>
          <a:p>
            <a:r>
              <a:rPr lang="en-US" sz="2000" dirty="0"/>
              <a:t>• Successful Responses (200s) </a:t>
            </a:r>
          </a:p>
          <a:p>
            <a:r>
              <a:rPr lang="en-US" sz="2000" dirty="0"/>
              <a:t>• Redirection messages (300s) </a:t>
            </a:r>
          </a:p>
          <a:p>
            <a:r>
              <a:rPr lang="en-US" sz="2000" dirty="0"/>
              <a:t>• Client error response (400s) </a:t>
            </a:r>
          </a:p>
          <a:p>
            <a:r>
              <a:rPr lang="en-US" sz="2000" dirty="0"/>
              <a:t>• Server error response (500s)</a:t>
            </a:r>
          </a:p>
        </p:txBody>
      </p:sp>
    </p:spTree>
    <p:extLst>
      <p:ext uri="{BB962C8B-B14F-4D97-AF65-F5344CB8AC3E}">
        <p14:creationId xmlns:p14="http://schemas.microsoft.com/office/powerpoint/2010/main" val="3272558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719D8-5BA0-50C5-12EF-3FCDB71D8561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437FAF-1BF4-260D-46AF-A2E85CE3A9C7}"/>
              </a:ext>
            </a:extLst>
          </p:cNvPr>
          <p:cNvSpPr/>
          <p:nvPr/>
        </p:nvSpPr>
        <p:spPr>
          <a:xfrm>
            <a:off x="685800" y="152400"/>
            <a:ext cx="4724400" cy="7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Application Layer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91D45A-2B78-7E58-D3C9-FCB213EA07A4}"/>
              </a:ext>
            </a:extLst>
          </p:cNvPr>
          <p:cNvSpPr txBox="1"/>
          <p:nvPr/>
        </p:nvSpPr>
        <p:spPr>
          <a:xfrm>
            <a:off x="7315200" y="44381"/>
            <a:ext cx="29450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OSI Model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13482B3-9CBC-EF32-A691-39EA30CC07F0}"/>
                  </a:ext>
                </a:extLst>
              </p14:cNvPr>
              <p14:cNvContentPartPr/>
              <p14:nvPr/>
            </p14:nvContentPartPr>
            <p14:xfrm>
              <a:off x="268086" y="148520"/>
              <a:ext cx="5582520" cy="774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13482B3-9CBC-EF32-A691-39EA30CC07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086" y="85520"/>
                <a:ext cx="5708160" cy="900360"/>
              </a:xfrm>
              <a:prstGeom prst="rect">
                <a:avLst/>
              </a:prstGeom>
            </p:spPr>
          </p:pic>
        </mc:Fallback>
      </mc:AlternateContent>
      <p:pic>
        <p:nvPicPr>
          <p:cNvPr id="3074" name="Picture 2" descr="Snapchat Logo Vector Art, Icons, and Graphics for Free Download">
            <a:extLst>
              <a:ext uri="{FF2B5EF4-FFF2-40B4-BE49-F238E27FC236}">
                <a16:creationId xmlns:a16="http://schemas.microsoft.com/office/drawing/2014/main" id="{FCCA563F-16D1-E52C-3CA8-3B8A1A363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11" y="1981200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napchat Logo Vector Art, Icons, and Graphics for Free Download">
            <a:extLst>
              <a:ext uri="{FF2B5EF4-FFF2-40B4-BE49-F238E27FC236}">
                <a16:creationId xmlns:a16="http://schemas.microsoft.com/office/drawing/2014/main" id="{245AE6DC-502B-7FFE-4C21-67501BAA6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981200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37F39A-DF51-FFA9-0101-84AB120847E5}"/>
              </a:ext>
            </a:extLst>
          </p:cNvPr>
          <p:cNvCxnSpPr/>
          <p:nvPr/>
        </p:nvCxnSpPr>
        <p:spPr>
          <a:xfrm>
            <a:off x="2362200" y="2819400"/>
            <a:ext cx="144780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Gmail - Free logo icons">
            <a:extLst>
              <a:ext uri="{FF2B5EF4-FFF2-40B4-BE49-F238E27FC236}">
                <a16:creationId xmlns:a16="http://schemas.microsoft.com/office/drawing/2014/main" id="{C81C80FB-8E70-B0E1-4FAE-47F4E3986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11" y="3772677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mail - Free logo icons">
            <a:extLst>
              <a:ext uri="{FF2B5EF4-FFF2-40B4-BE49-F238E27FC236}">
                <a16:creationId xmlns:a16="http://schemas.microsoft.com/office/drawing/2014/main" id="{9420A719-DE20-BABA-9215-62C7B8F44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973" y="3729273"/>
            <a:ext cx="1360653" cy="136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9962CF-53D2-44E7-B059-3AD731CED93C}"/>
              </a:ext>
            </a:extLst>
          </p:cNvPr>
          <p:cNvCxnSpPr/>
          <p:nvPr/>
        </p:nvCxnSpPr>
        <p:spPr>
          <a:xfrm>
            <a:off x="2362200" y="4409599"/>
            <a:ext cx="1447800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Google Chrome - Wikipedia">
            <a:extLst>
              <a:ext uri="{FF2B5EF4-FFF2-40B4-BE49-F238E27FC236}">
                <a16:creationId xmlns:a16="http://schemas.microsoft.com/office/drawing/2014/main" id="{B7CC3D04-89CF-A06D-AD7C-D1E2D38B1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662" y="2991739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7FD185-9C60-8E48-499C-D4A12D876B61}"/>
              </a:ext>
            </a:extLst>
          </p:cNvPr>
          <p:cNvCxnSpPr/>
          <p:nvPr/>
        </p:nvCxnSpPr>
        <p:spPr>
          <a:xfrm>
            <a:off x="8229600" y="3599098"/>
            <a:ext cx="144772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2" name="Picture 10">
            <a:extLst>
              <a:ext uri="{FF2B5EF4-FFF2-40B4-BE49-F238E27FC236}">
                <a16:creationId xmlns:a16="http://schemas.microsoft.com/office/drawing/2014/main" id="{3DAB416C-FDF3-E1E9-FAAB-DE64951A3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390" y="2943451"/>
            <a:ext cx="1523999" cy="15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7080A0-D919-CF8E-D207-8732447E39A8}"/>
              </a:ext>
            </a:extLst>
          </p:cNvPr>
          <p:cNvSpPr txBox="1"/>
          <p:nvPr/>
        </p:nvSpPr>
        <p:spPr>
          <a:xfrm>
            <a:off x="2817612" y="23984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E9F88B-867D-B5C6-BFC0-238DA8975D1A}"/>
              </a:ext>
            </a:extLst>
          </p:cNvPr>
          <p:cNvSpPr txBox="1"/>
          <p:nvPr/>
        </p:nvSpPr>
        <p:spPr>
          <a:xfrm>
            <a:off x="2788886" y="405104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4FE80B-0DBD-013B-4CA4-235A55C7E24A}"/>
              </a:ext>
            </a:extLst>
          </p:cNvPr>
          <p:cNvSpPr txBox="1"/>
          <p:nvPr/>
        </p:nvSpPr>
        <p:spPr>
          <a:xfrm>
            <a:off x="8668769" y="321206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3891824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BEBD648-9719-400F-C651-C67BF50E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9200"/>
            <a:ext cx="7434263" cy="41511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69F32B-801B-8E2C-E070-9537B67CDEE0}"/>
              </a:ext>
            </a:extLst>
          </p:cNvPr>
          <p:cNvSpPr txBox="1"/>
          <p:nvPr/>
        </p:nvSpPr>
        <p:spPr>
          <a:xfrm>
            <a:off x="3154169" y="762000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Response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81186-2A01-F9A5-AD45-3A7A12A014B1}"/>
              </a:ext>
            </a:extLst>
          </p:cNvPr>
          <p:cNvSpPr/>
          <p:nvPr/>
        </p:nvSpPr>
        <p:spPr>
          <a:xfrm>
            <a:off x="2011891" y="1521556"/>
            <a:ext cx="1066800" cy="4572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75D22C-CF3B-6D7B-0B79-739AD59F4536}"/>
              </a:ext>
            </a:extLst>
          </p:cNvPr>
          <p:cNvSpPr/>
          <p:nvPr/>
        </p:nvSpPr>
        <p:spPr>
          <a:xfrm>
            <a:off x="381000" y="5396674"/>
            <a:ext cx="2486026" cy="80736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FFB0C-962C-A6D0-161B-DEACB5D870E8}"/>
              </a:ext>
            </a:extLst>
          </p:cNvPr>
          <p:cNvSpPr txBox="1"/>
          <p:nvPr/>
        </p:nvSpPr>
        <p:spPr>
          <a:xfrm>
            <a:off x="662086" y="5531874"/>
            <a:ext cx="400516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E02A6C-D772-EC98-BC57-9E2E07BE37EF}"/>
              </a:ext>
            </a:extLst>
          </p:cNvPr>
          <p:cNvSpPr/>
          <p:nvPr/>
        </p:nvSpPr>
        <p:spPr>
          <a:xfrm>
            <a:off x="3420533" y="1521556"/>
            <a:ext cx="1356782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458CA-FF2D-E18B-A576-53B8DE854B35}"/>
              </a:ext>
            </a:extLst>
          </p:cNvPr>
          <p:cNvSpPr txBox="1"/>
          <p:nvPr/>
        </p:nvSpPr>
        <p:spPr>
          <a:xfrm>
            <a:off x="7977815" y="1300440"/>
            <a:ext cx="3943252" cy="1631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• Informational Responses (100s)</a:t>
            </a:r>
          </a:p>
          <a:p>
            <a:r>
              <a:rPr lang="en-US" sz="2000" dirty="0"/>
              <a:t>• Successful Responses (200s) </a:t>
            </a:r>
          </a:p>
          <a:p>
            <a:r>
              <a:rPr lang="en-US" sz="2000" dirty="0"/>
              <a:t>• Redirection messages (300s) </a:t>
            </a:r>
          </a:p>
          <a:p>
            <a:r>
              <a:rPr lang="en-US" sz="2000" dirty="0"/>
              <a:t>• Client error response (400s) </a:t>
            </a:r>
          </a:p>
          <a:p>
            <a:r>
              <a:rPr lang="en-US" sz="2000" dirty="0"/>
              <a:t>• Server error response (500s)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666997-DF81-42A5-2E9B-573BD05B5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159" y="3779858"/>
            <a:ext cx="3978563" cy="1844367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CE2BD48-E8F8-8FF0-10D0-FC87E490AEE9}"/>
              </a:ext>
            </a:extLst>
          </p:cNvPr>
          <p:cNvSpPr/>
          <p:nvPr/>
        </p:nvSpPr>
        <p:spPr>
          <a:xfrm>
            <a:off x="1986278" y="1986126"/>
            <a:ext cx="3881122" cy="151907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224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Format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BEBD648-9719-400F-C651-C67BF50E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9200"/>
            <a:ext cx="7434263" cy="415111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69F32B-801B-8E2C-E070-9537B67CDEE0}"/>
              </a:ext>
            </a:extLst>
          </p:cNvPr>
          <p:cNvSpPr txBox="1"/>
          <p:nvPr/>
        </p:nvSpPr>
        <p:spPr>
          <a:xfrm>
            <a:off x="3154169" y="762000"/>
            <a:ext cx="2941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 Response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81186-2A01-F9A5-AD45-3A7A12A014B1}"/>
              </a:ext>
            </a:extLst>
          </p:cNvPr>
          <p:cNvSpPr/>
          <p:nvPr/>
        </p:nvSpPr>
        <p:spPr>
          <a:xfrm>
            <a:off x="2011891" y="1521556"/>
            <a:ext cx="1066800" cy="4572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75D22C-CF3B-6D7B-0B79-739AD59F4536}"/>
              </a:ext>
            </a:extLst>
          </p:cNvPr>
          <p:cNvSpPr/>
          <p:nvPr/>
        </p:nvSpPr>
        <p:spPr>
          <a:xfrm>
            <a:off x="381000" y="5396674"/>
            <a:ext cx="2486026" cy="807366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FFB0C-962C-A6D0-161B-DEACB5D870E8}"/>
              </a:ext>
            </a:extLst>
          </p:cNvPr>
          <p:cNvSpPr txBox="1"/>
          <p:nvPr/>
        </p:nvSpPr>
        <p:spPr>
          <a:xfrm>
            <a:off x="662086" y="5531874"/>
            <a:ext cx="400516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E02A6C-D772-EC98-BC57-9E2E07BE37EF}"/>
              </a:ext>
            </a:extLst>
          </p:cNvPr>
          <p:cNvSpPr/>
          <p:nvPr/>
        </p:nvSpPr>
        <p:spPr>
          <a:xfrm>
            <a:off x="3420533" y="1521556"/>
            <a:ext cx="1356782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458CA-FF2D-E18B-A576-53B8DE854B35}"/>
              </a:ext>
            </a:extLst>
          </p:cNvPr>
          <p:cNvSpPr txBox="1"/>
          <p:nvPr/>
        </p:nvSpPr>
        <p:spPr>
          <a:xfrm>
            <a:off x="7977815" y="1300440"/>
            <a:ext cx="3943252" cy="1631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• Informational Responses (100s)</a:t>
            </a:r>
          </a:p>
          <a:p>
            <a:r>
              <a:rPr lang="en-US" sz="2000" dirty="0"/>
              <a:t>• Successful Responses (200s) </a:t>
            </a:r>
          </a:p>
          <a:p>
            <a:r>
              <a:rPr lang="en-US" sz="2000" dirty="0"/>
              <a:t>• Redirection messages (300s) </a:t>
            </a:r>
          </a:p>
          <a:p>
            <a:r>
              <a:rPr lang="en-US" sz="2000" dirty="0"/>
              <a:t>• Client error response (400s) </a:t>
            </a:r>
          </a:p>
          <a:p>
            <a:r>
              <a:rPr lang="en-US" sz="2000" dirty="0"/>
              <a:t>• Server error response (500s)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666997-DF81-42A5-2E9B-573BD05B5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159" y="3779858"/>
            <a:ext cx="3978563" cy="1844367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CE2BD48-E8F8-8FF0-10D0-FC87E490AEE9}"/>
              </a:ext>
            </a:extLst>
          </p:cNvPr>
          <p:cNvSpPr/>
          <p:nvPr/>
        </p:nvSpPr>
        <p:spPr>
          <a:xfrm>
            <a:off x="1986278" y="1986126"/>
            <a:ext cx="3881122" cy="151907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376F53-2780-05ED-2F6E-B936A7CE3393}"/>
              </a:ext>
            </a:extLst>
          </p:cNvPr>
          <p:cNvSpPr/>
          <p:nvPr/>
        </p:nvSpPr>
        <p:spPr>
          <a:xfrm>
            <a:off x="2081370" y="3962399"/>
            <a:ext cx="5310030" cy="101694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1A3F73-B1E8-2270-53CA-F7E2272EE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315" y="5133932"/>
            <a:ext cx="2208330" cy="1574875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val="8578986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</a:t>
            </a:r>
            <a:r>
              <a:rPr lang="en-US" sz="2400" dirty="0" err="1"/>
              <a:t>tl;dr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32443-B634-4463-FA40-0728B9E78A91}"/>
              </a:ext>
            </a:extLst>
          </p:cNvPr>
          <p:cNvSpPr txBox="1"/>
          <p:nvPr/>
        </p:nvSpPr>
        <p:spPr>
          <a:xfrm>
            <a:off x="377568" y="83935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HyperText</a:t>
            </a:r>
            <a:r>
              <a:rPr lang="en-US" b="1" dirty="0"/>
              <a:t> Transfer Protocol (HTTP)</a:t>
            </a:r>
            <a:r>
              <a:rPr lang="en-US" dirty="0"/>
              <a:t>-</a:t>
            </a:r>
            <a:r>
              <a:rPr lang="en-US" b="1" dirty="0"/>
              <a:t> </a:t>
            </a:r>
            <a:r>
              <a:rPr lang="en-US" dirty="0"/>
              <a:t>protocol that dictates the transmitting of hypermedia documents such as HTML and other webpage objects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561F5F-381F-D358-0F59-BBADDA61C05D}"/>
              </a:ext>
            </a:extLst>
          </p:cNvPr>
          <p:cNvSpPr txBox="1"/>
          <p:nvPr/>
        </p:nvSpPr>
        <p:spPr>
          <a:xfrm>
            <a:off x="392523" y="2134750"/>
            <a:ext cx="532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standard web navigation is done through HTTP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A05474-9FCB-132B-A6B1-F40D71C3F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68" y="2643207"/>
            <a:ext cx="5088125" cy="37260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8845FD-3D12-44F3-21D1-D313D6578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968" y="382150"/>
            <a:ext cx="4540764" cy="25180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50494E-1A3B-0A27-C795-71687B729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328" y="3656450"/>
            <a:ext cx="4325304" cy="23789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B009DA-BC7C-DE56-3630-EF860151AE08}"/>
              </a:ext>
            </a:extLst>
          </p:cNvPr>
          <p:cNvSpPr txBox="1"/>
          <p:nvPr/>
        </p:nvSpPr>
        <p:spPr>
          <a:xfrm rot="5400000">
            <a:off x="10644454" y="132889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9A7A68-227A-E564-9913-1A2FD881784D}"/>
              </a:ext>
            </a:extLst>
          </p:cNvPr>
          <p:cNvSpPr txBox="1"/>
          <p:nvPr/>
        </p:nvSpPr>
        <p:spPr>
          <a:xfrm rot="5400000">
            <a:off x="10634437" y="440948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6649300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</a:t>
            </a:r>
            <a:r>
              <a:rPr lang="en-US" sz="2400" dirty="0" err="1"/>
              <a:t>tl;dr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32443-B634-4463-FA40-0728B9E78A91}"/>
              </a:ext>
            </a:extLst>
          </p:cNvPr>
          <p:cNvSpPr txBox="1"/>
          <p:nvPr/>
        </p:nvSpPr>
        <p:spPr>
          <a:xfrm>
            <a:off x="377568" y="83935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HyperText</a:t>
            </a:r>
            <a:r>
              <a:rPr lang="en-US" b="1" dirty="0"/>
              <a:t> Transfer Protocol (HTTP)</a:t>
            </a:r>
            <a:r>
              <a:rPr lang="en-US" dirty="0"/>
              <a:t>-</a:t>
            </a:r>
            <a:r>
              <a:rPr lang="en-US" b="1" dirty="0"/>
              <a:t> </a:t>
            </a:r>
            <a:r>
              <a:rPr lang="en-US" dirty="0"/>
              <a:t>protocol that dictates the transmitting of hypermedia documents such as HTML and other webpage objects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561F5F-381F-D358-0F59-BBADDA61C05D}"/>
              </a:ext>
            </a:extLst>
          </p:cNvPr>
          <p:cNvSpPr txBox="1"/>
          <p:nvPr/>
        </p:nvSpPr>
        <p:spPr>
          <a:xfrm>
            <a:off x="392523" y="2134750"/>
            <a:ext cx="532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standard web navigation is done through HTTP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8845FD-3D12-44F3-21D1-D313D6578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968" y="382150"/>
            <a:ext cx="4540764" cy="25180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50494E-1A3B-0A27-C795-71687B729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328" y="3656450"/>
            <a:ext cx="4325304" cy="23789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B009DA-BC7C-DE56-3630-EF860151AE08}"/>
              </a:ext>
            </a:extLst>
          </p:cNvPr>
          <p:cNvSpPr txBox="1"/>
          <p:nvPr/>
        </p:nvSpPr>
        <p:spPr>
          <a:xfrm rot="5400000">
            <a:off x="10644454" y="132889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9A7A68-227A-E564-9913-1A2FD881784D}"/>
              </a:ext>
            </a:extLst>
          </p:cNvPr>
          <p:cNvSpPr txBox="1"/>
          <p:nvPr/>
        </p:nvSpPr>
        <p:spPr>
          <a:xfrm rot="5400000">
            <a:off x="10634437" y="440948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DACD51-B03C-F605-70C8-AA5ED4E87F22}"/>
              </a:ext>
            </a:extLst>
          </p:cNvPr>
          <p:cNvSpPr txBox="1"/>
          <p:nvPr/>
        </p:nvSpPr>
        <p:spPr>
          <a:xfrm>
            <a:off x="205768" y="3285187"/>
            <a:ext cx="6530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HTTPS</a:t>
            </a:r>
            <a:r>
              <a:rPr lang="en-US" sz="2400" dirty="0"/>
              <a:t>- is the secure implementation of HTTP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C54E8F-8E57-D27F-254A-D196390EFB91}"/>
              </a:ext>
            </a:extLst>
          </p:cNvPr>
          <p:cNvSpPr txBox="1"/>
          <p:nvPr/>
        </p:nvSpPr>
        <p:spPr>
          <a:xfrm>
            <a:off x="409805" y="3722248"/>
            <a:ext cx="5716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ym typeface="Wingdings" panose="05000000000000000000" pitchFamily="2" charset="2"/>
              </a:rPr>
              <a:t> Adds </a:t>
            </a:r>
            <a:r>
              <a:rPr lang="en-US" sz="2400" b="1" dirty="0">
                <a:sym typeface="Wingdings" panose="05000000000000000000" pitchFamily="2" charset="2"/>
              </a:rPr>
              <a:t>encryption</a:t>
            </a:r>
            <a:r>
              <a:rPr lang="en-US" sz="2400" dirty="0">
                <a:sym typeface="Wingdings" panose="05000000000000000000" pitchFamily="2" charset="2"/>
              </a:rPr>
              <a:t> and </a:t>
            </a:r>
            <a:r>
              <a:rPr lang="en-US" sz="2400" b="1" dirty="0">
                <a:sym typeface="Wingdings" panose="05000000000000000000" pitchFamily="2" charset="2"/>
              </a:rPr>
              <a:t>authentication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8665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9E9D01-8AC0-B194-D9B4-2A133D055343}"/>
              </a:ext>
            </a:extLst>
          </p:cNvPr>
          <p:cNvSpPr txBox="1"/>
          <p:nvPr/>
        </p:nvSpPr>
        <p:spPr>
          <a:xfrm>
            <a:off x="76200" y="76200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 </a:t>
            </a:r>
            <a:r>
              <a:rPr lang="en-US" sz="2400" dirty="0" err="1"/>
              <a:t>tl;dr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32443-B634-4463-FA40-0728B9E78A91}"/>
              </a:ext>
            </a:extLst>
          </p:cNvPr>
          <p:cNvSpPr txBox="1"/>
          <p:nvPr/>
        </p:nvSpPr>
        <p:spPr>
          <a:xfrm>
            <a:off x="377568" y="83935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HyperText</a:t>
            </a:r>
            <a:r>
              <a:rPr lang="en-US" b="1" dirty="0"/>
              <a:t> Transfer Protocol (HTTP)</a:t>
            </a:r>
            <a:r>
              <a:rPr lang="en-US" dirty="0"/>
              <a:t>-</a:t>
            </a:r>
            <a:r>
              <a:rPr lang="en-US" b="1" dirty="0"/>
              <a:t> </a:t>
            </a:r>
            <a:r>
              <a:rPr lang="en-US" dirty="0"/>
              <a:t>protocol that dictates the transmitting of hypermedia documents such as HTML and other webpage objects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561F5F-381F-D358-0F59-BBADDA61C05D}"/>
              </a:ext>
            </a:extLst>
          </p:cNvPr>
          <p:cNvSpPr txBox="1"/>
          <p:nvPr/>
        </p:nvSpPr>
        <p:spPr>
          <a:xfrm>
            <a:off x="392523" y="2134750"/>
            <a:ext cx="532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standard web navigation is done through HTTP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8845FD-3D12-44F3-21D1-D313D6578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968" y="382150"/>
            <a:ext cx="4540764" cy="25180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50494E-1A3B-0A27-C795-71687B729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328" y="3656450"/>
            <a:ext cx="4325304" cy="23789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B009DA-BC7C-DE56-3630-EF860151AE08}"/>
              </a:ext>
            </a:extLst>
          </p:cNvPr>
          <p:cNvSpPr txBox="1"/>
          <p:nvPr/>
        </p:nvSpPr>
        <p:spPr>
          <a:xfrm rot="5400000">
            <a:off x="10644454" y="132889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9A7A68-227A-E564-9913-1A2FD881784D}"/>
              </a:ext>
            </a:extLst>
          </p:cNvPr>
          <p:cNvSpPr txBox="1"/>
          <p:nvPr/>
        </p:nvSpPr>
        <p:spPr>
          <a:xfrm rot="5400000">
            <a:off x="10634437" y="440948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C8689C5-62D4-7A8E-4D9E-2E84D7C71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68" y="2690114"/>
            <a:ext cx="4495353" cy="359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0192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AA2122-3B83-7C42-BED2-6E4381BF3B8E}"/>
              </a:ext>
            </a:extLst>
          </p:cNvPr>
          <p:cNvSpPr txBox="1"/>
          <p:nvPr/>
        </p:nvSpPr>
        <p:spPr>
          <a:xfrm>
            <a:off x="321733" y="1676400"/>
            <a:ext cx="518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 is a </a:t>
            </a:r>
            <a:r>
              <a:rPr lang="en-US" sz="2400" b="1" dirty="0"/>
              <a:t>stateless</a:t>
            </a:r>
            <a:r>
              <a:rPr lang="en-US" sz="2400" dirty="0"/>
              <a:t> protocol; it does not save information about the sender-receiver session and treats each user as a brand-new connection</a:t>
            </a:r>
          </a:p>
        </p:txBody>
      </p:sp>
      <p:pic>
        <p:nvPicPr>
          <p:cNvPr id="6" name="Picture 2" descr="Stateful and Stateless Applications and its Best Practices">
            <a:extLst>
              <a:ext uri="{FF2B5EF4-FFF2-40B4-BE49-F238E27FC236}">
                <a16:creationId xmlns:a16="http://schemas.microsoft.com/office/drawing/2014/main" id="{A6653EDB-605C-A097-B7B5-722549D04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47800"/>
            <a:ext cx="60960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4028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AA2122-3B83-7C42-BED2-6E4381BF3B8E}"/>
              </a:ext>
            </a:extLst>
          </p:cNvPr>
          <p:cNvSpPr txBox="1"/>
          <p:nvPr/>
        </p:nvSpPr>
        <p:spPr>
          <a:xfrm>
            <a:off x="321733" y="1676400"/>
            <a:ext cx="518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 is a </a:t>
            </a:r>
            <a:r>
              <a:rPr lang="en-US" sz="2400" b="1" dirty="0"/>
              <a:t>stateless</a:t>
            </a:r>
            <a:r>
              <a:rPr lang="en-US" sz="2400" dirty="0"/>
              <a:t> protocol; it does not save information about the sender-receiver session and treats each user as a brand-new connection</a:t>
            </a:r>
          </a:p>
        </p:txBody>
      </p:sp>
      <p:pic>
        <p:nvPicPr>
          <p:cNvPr id="6" name="Picture 2" descr="Stateful and Stateless Applications and its Best Practices">
            <a:extLst>
              <a:ext uri="{FF2B5EF4-FFF2-40B4-BE49-F238E27FC236}">
                <a16:creationId xmlns:a16="http://schemas.microsoft.com/office/drawing/2014/main" id="{A6653EDB-605C-A097-B7B5-722549D04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47800"/>
            <a:ext cx="60960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38B649-33B0-EA33-AECF-F8DD5E4B527C}"/>
              </a:ext>
            </a:extLst>
          </p:cNvPr>
          <p:cNvSpPr txBox="1"/>
          <p:nvPr/>
        </p:nvSpPr>
        <p:spPr>
          <a:xfrm>
            <a:off x="381000" y="4231999"/>
            <a:ext cx="467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often it can be useful to identify a user.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User access and permissions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Dynamic continent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85703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48955-4183-305C-1923-028B12E5C155}"/>
              </a:ext>
            </a:extLst>
          </p:cNvPr>
          <p:cNvSpPr txBox="1"/>
          <p:nvPr/>
        </p:nvSpPr>
        <p:spPr>
          <a:xfrm>
            <a:off x="685800" y="1447800"/>
            <a:ext cx="5181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Cookies</a:t>
            </a:r>
            <a:r>
              <a:rPr lang="en-US" sz="2400" dirty="0"/>
              <a:t> are pieces of information that are exchanged between browsers and web servers to identify users in active connections</a:t>
            </a:r>
          </a:p>
        </p:txBody>
      </p:sp>
      <p:pic>
        <p:nvPicPr>
          <p:cNvPr id="9" name="Picture 2" descr="Cookie Monster walk-arounds | Muppet Wiki | Fandom">
            <a:extLst>
              <a:ext uri="{FF2B5EF4-FFF2-40B4-BE49-F238E27FC236}">
                <a16:creationId xmlns:a16="http://schemas.microsoft.com/office/drawing/2014/main" id="{13B36285-3DD1-C16D-9F06-63A978D53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609600"/>
            <a:ext cx="1938547" cy="335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C40D7E-71CE-F436-BF53-E5D4E17773B4}"/>
              </a:ext>
            </a:extLst>
          </p:cNvPr>
          <p:cNvSpPr txBox="1"/>
          <p:nvPr/>
        </p:nvSpPr>
        <p:spPr>
          <a:xfrm>
            <a:off x="838200" y="3041764"/>
            <a:ext cx="3998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Tracking &amp; Advertisement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Session Management</a:t>
            </a:r>
          </a:p>
        </p:txBody>
      </p:sp>
    </p:spTree>
    <p:extLst>
      <p:ext uri="{BB962C8B-B14F-4D97-AF65-F5344CB8AC3E}">
        <p14:creationId xmlns:p14="http://schemas.microsoft.com/office/powerpoint/2010/main" val="33527230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8C07EA-4DB2-6031-B9B7-339FCB55D3A1}"/>
              </a:ext>
            </a:extLst>
          </p:cNvPr>
          <p:cNvSpPr txBox="1"/>
          <p:nvPr/>
        </p:nvSpPr>
        <p:spPr>
          <a:xfrm>
            <a:off x="228600" y="152400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Cookies in HTTP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333F7-6EFB-AD12-8295-A50B183D9CEE}"/>
              </a:ext>
            </a:extLst>
          </p:cNvPr>
          <p:cNvSpPr txBox="1"/>
          <p:nvPr/>
        </p:nvSpPr>
        <p:spPr>
          <a:xfrm>
            <a:off x="685800" y="1676400"/>
            <a:ext cx="441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sending a request to a webserver for the first time, the user is assigned a unique cookie value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215062-007A-F3FA-EE41-850F8D55C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65"/>
          <a:stretch/>
        </p:blipFill>
        <p:spPr>
          <a:xfrm>
            <a:off x="5699510" y="304801"/>
            <a:ext cx="63756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96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8C07EA-4DB2-6031-B9B7-339FCB55D3A1}"/>
              </a:ext>
            </a:extLst>
          </p:cNvPr>
          <p:cNvSpPr txBox="1"/>
          <p:nvPr/>
        </p:nvSpPr>
        <p:spPr>
          <a:xfrm>
            <a:off x="228600" y="152400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Cookies in HTTP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333F7-6EFB-AD12-8295-A50B183D9CEE}"/>
              </a:ext>
            </a:extLst>
          </p:cNvPr>
          <p:cNvSpPr txBox="1"/>
          <p:nvPr/>
        </p:nvSpPr>
        <p:spPr>
          <a:xfrm>
            <a:off x="685800" y="1676400"/>
            <a:ext cx="441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sending a request to a webserver for the first time, the user is assigned a unique cookie value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F5656C-D5AF-E06C-5641-F7DF3FF5C0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002"/>
          <a:stretch/>
        </p:blipFill>
        <p:spPr>
          <a:xfrm>
            <a:off x="5699510" y="304800"/>
            <a:ext cx="6375650" cy="3352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ED0A1E-13AD-6A74-F735-6D41C30D8D26}"/>
              </a:ext>
            </a:extLst>
          </p:cNvPr>
          <p:cNvSpPr txBox="1"/>
          <p:nvPr/>
        </p:nvSpPr>
        <p:spPr>
          <a:xfrm>
            <a:off x="651933" y="3028784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Cookie 1678 is created and stored in the user’s browser as well as some database backend on the server side</a:t>
            </a:r>
          </a:p>
        </p:txBody>
      </p:sp>
    </p:spTree>
    <p:extLst>
      <p:ext uri="{BB962C8B-B14F-4D97-AF65-F5344CB8AC3E}">
        <p14:creationId xmlns:p14="http://schemas.microsoft.com/office/powerpoint/2010/main" val="373561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719D8-5BA0-50C5-12EF-3FCDB71D8561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228600" y="152400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Application Layer Principles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943E2C-E472-85C0-AA68-D54E17BCF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20580"/>
            <a:ext cx="5086350" cy="5334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CA1B8D-D349-4B65-45EF-DC1116A746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371600"/>
            <a:ext cx="990600" cy="5619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A4486AF-304B-49A9-5F71-644449913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133600"/>
            <a:ext cx="1009650" cy="5238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286788-839E-6ABB-5E9C-FD00C5AA5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376" y="2737740"/>
            <a:ext cx="838047" cy="4226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FEC23F-E9FA-A592-24B7-BA94ED332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598676"/>
            <a:ext cx="542925" cy="571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3171DDE-E65B-7035-4E9F-F05E7FC96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7488" y="521677"/>
            <a:ext cx="1171575" cy="5429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873AC2-62BF-AB1F-3A29-EFD118504B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2163" y="1144494"/>
            <a:ext cx="1219200" cy="45421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2849C72-51B5-11F0-2A6D-CB04FB0178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350" y="3987743"/>
            <a:ext cx="581025" cy="5524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37541D2-3CFE-151D-2A31-98C0493254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5" y="4708583"/>
            <a:ext cx="533400" cy="4762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A1D5B46-E70A-1214-311D-E7D3D6919A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05" y="5353223"/>
            <a:ext cx="600075" cy="54292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714DD14-1EFF-38C9-8812-6C68047B49B3}"/>
              </a:ext>
            </a:extLst>
          </p:cNvPr>
          <p:cNvSpPr txBox="1"/>
          <p:nvPr/>
        </p:nvSpPr>
        <p:spPr>
          <a:xfrm>
            <a:off x="7239000" y="127554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applications are built with different technologies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0B57E6-57E5-3A2F-B598-34BAD7AF26D7}"/>
              </a:ext>
            </a:extLst>
          </p:cNvPr>
          <p:cNvSpPr txBox="1"/>
          <p:nvPr/>
        </p:nvSpPr>
        <p:spPr>
          <a:xfrm>
            <a:off x="7239000" y="2487408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a universal method for communicating between applications connected to the internet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A0F5BA-FB31-C0A1-296F-1EA1E420F747}"/>
              </a:ext>
            </a:extLst>
          </p:cNvPr>
          <p:cNvSpPr txBox="1"/>
          <p:nvPr/>
        </p:nvSpPr>
        <p:spPr>
          <a:xfrm>
            <a:off x="7315200" y="4152894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web applications need to be “compatible” with other web applications they communicate with</a:t>
            </a:r>
          </a:p>
        </p:txBody>
      </p:sp>
    </p:spTree>
    <p:extLst>
      <p:ext uri="{BB962C8B-B14F-4D97-AF65-F5344CB8AC3E}">
        <p14:creationId xmlns:p14="http://schemas.microsoft.com/office/powerpoint/2010/main" val="4334274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8C07EA-4DB2-6031-B9B7-339FCB55D3A1}"/>
              </a:ext>
            </a:extLst>
          </p:cNvPr>
          <p:cNvSpPr txBox="1"/>
          <p:nvPr/>
        </p:nvSpPr>
        <p:spPr>
          <a:xfrm>
            <a:off x="228600" y="152400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Cookies in HTTP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333F7-6EFB-AD12-8295-A50B183D9CEE}"/>
              </a:ext>
            </a:extLst>
          </p:cNvPr>
          <p:cNvSpPr txBox="1"/>
          <p:nvPr/>
        </p:nvSpPr>
        <p:spPr>
          <a:xfrm>
            <a:off x="685800" y="1676400"/>
            <a:ext cx="441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sending a request to a webserver for the first time, the user is assigned a unique cookie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ED0A1E-13AD-6A74-F735-6D41C30D8D26}"/>
              </a:ext>
            </a:extLst>
          </p:cNvPr>
          <p:cNvSpPr txBox="1"/>
          <p:nvPr/>
        </p:nvSpPr>
        <p:spPr>
          <a:xfrm>
            <a:off x="651933" y="3028784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Cookie 1678 is created and stored in the user’s browser as well as some database backend on the server side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CA75B4-9F05-55D1-5CDC-99576939CA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0911"/>
          <a:stretch/>
        </p:blipFill>
        <p:spPr>
          <a:xfrm>
            <a:off x="5699510" y="304800"/>
            <a:ext cx="6375650" cy="533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DAEC4E-3C4B-BC50-7F72-3A63CDE149AE}"/>
              </a:ext>
            </a:extLst>
          </p:cNvPr>
          <p:cNvSpPr txBox="1"/>
          <p:nvPr/>
        </p:nvSpPr>
        <p:spPr>
          <a:xfrm>
            <a:off x="618066" y="4522918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user goes back to visit the website, the cookie will be exchanged between to client and host so the website can execute cookie-specific actions</a:t>
            </a:r>
          </a:p>
        </p:txBody>
      </p:sp>
    </p:spTree>
    <p:extLst>
      <p:ext uri="{BB962C8B-B14F-4D97-AF65-F5344CB8AC3E}">
        <p14:creationId xmlns:p14="http://schemas.microsoft.com/office/powerpoint/2010/main" val="32622874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8C07EA-4DB2-6031-B9B7-339FCB55D3A1}"/>
              </a:ext>
            </a:extLst>
          </p:cNvPr>
          <p:cNvSpPr txBox="1"/>
          <p:nvPr/>
        </p:nvSpPr>
        <p:spPr>
          <a:xfrm>
            <a:off x="228600" y="152400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Cookies in HTTP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333F7-6EFB-AD12-8295-A50B183D9CEE}"/>
              </a:ext>
            </a:extLst>
          </p:cNvPr>
          <p:cNvSpPr txBox="1"/>
          <p:nvPr/>
        </p:nvSpPr>
        <p:spPr>
          <a:xfrm>
            <a:off x="685800" y="1676400"/>
            <a:ext cx="441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sending a request to a webserver for the first time, the user is assigned a unique cookie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ED0A1E-13AD-6A74-F735-6D41C30D8D26}"/>
              </a:ext>
            </a:extLst>
          </p:cNvPr>
          <p:cNvSpPr txBox="1"/>
          <p:nvPr/>
        </p:nvSpPr>
        <p:spPr>
          <a:xfrm>
            <a:off x="651933" y="3028784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Cookie 1678 is created and stored in the user’s browser as well as some database backend on the server side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CA75B4-9F05-55D1-5CDC-99576939CA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0911"/>
          <a:stretch/>
        </p:blipFill>
        <p:spPr>
          <a:xfrm>
            <a:off x="5699510" y="304800"/>
            <a:ext cx="6375650" cy="533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DAEC4E-3C4B-BC50-7F72-3A63CDE149AE}"/>
              </a:ext>
            </a:extLst>
          </p:cNvPr>
          <p:cNvSpPr txBox="1"/>
          <p:nvPr/>
        </p:nvSpPr>
        <p:spPr>
          <a:xfrm>
            <a:off x="618066" y="4522918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user goes back to visit the website, the cookie will be exchanged between to client and host so the website can execute cookie-specific actions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2086CC6-E297-B715-871B-97A13A8CDD6F}"/>
                  </a:ext>
                </a:extLst>
              </p14:cNvPr>
              <p14:cNvContentPartPr/>
              <p14:nvPr/>
            </p14:nvContentPartPr>
            <p14:xfrm>
              <a:off x="5739693" y="972613"/>
              <a:ext cx="881280" cy="1017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2086CC6-E297-B715-871B-97A13A8CDD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30693" y="963616"/>
                <a:ext cx="898920" cy="1034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A55ADAA-B314-F28F-15A4-DF69BCB8BD78}"/>
                  </a:ext>
                </a:extLst>
              </p14:cNvPr>
              <p14:cNvContentPartPr/>
              <p14:nvPr/>
            </p14:nvContentPartPr>
            <p14:xfrm>
              <a:off x="7008333" y="1942813"/>
              <a:ext cx="1340640" cy="438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A55ADAA-B314-F28F-15A4-DF69BCB8BD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9335" y="1933813"/>
                <a:ext cx="1358275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609AA0-8C88-787B-A8B5-13D3A1A186FF}"/>
                  </a:ext>
                </a:extLst>
              </p14:cNvPr>
              <p14:cNvContentPartPr/>
              <p14:nvPr/>
            </p14:nvContentPartPr>
            <p14:xfrm>
              <a:off x="7230093" y="3690973"/>
              <a:ext cx="1804680" cy="702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609AA0-8C88-787B-A8B5-13D3A1A186F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1093" y="3681973"/>
                <a:ext cx="1822320" cy="72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32DAE31-D9B9-F4A9-B203-639DEB311EAA}"/>
                  </a:ext>
                </a:extLst>
              </p14:cNvPr>
              <p14:cNvContentPartPr/>
              <p14:nvPr/>
            </p14:nvContentPartPr>
            <p14:xfrm>
              <a:off x="10904253" y="1895653"/>
              <a:ext cx="1162800" cy="594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32DAE31-D9B9-F4A9-B203-639DEB311EA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95253" y="1886658"/>
                <a:ext cx="1180440" cy="6123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58534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8C07EA-4DB2-6031-B9B7-339FCB55D3A1}"/>
              </a:ext>
            </a:extLst>
          </p:cNvPr>
          <p:cNvSpPr txBox="1"/>
          <p:nvPr/>
        </p:nvSpPr>
        <p:spPr>
          <a:xfrm>
            <a:off x="228600" y="152400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Cookies in HTTP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333F7-6EFB-AD12-8295-A50B183D9CEE}"/>
              </a:ext>
            </a:extLst>
          </p:cNvPr>
          <p:cNvSpPr txBox="1"/>
          <p:nvPr/>
        </p:nvSpPr>
        <p:spPr>
          <a:xfrm>
            <a:off x="685800" y="1676400"/>
            <a:ext cx="441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sending a request to a webserver for the first time, the user is assigned a unique cookie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ED0A1E-13AD-6A74-F735-6D41C30D8D26}"/>
              </a:ext>
            </a:extLst>
          </p:cNvPr>
          <p:cNvSpPr txBox="1"/>
          <p:nvPr/>
        </p:nvSpPr>
        <p:spPr>
          <a:xfrm>
            <a:off x="651933" y="3028784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Cookie 1678 is created and stored in the user’s browser as well as some database backend on the server side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CA75B4-9F05-55D1-5CDC-99576939CA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0911"/>
          <a:stretch/>
        </p:blipFill>
        <p:spPr>
          <a:xfrm>
            <a:off x="5699510" y="304800"/>
            <a:ext cx="6375650" cy="533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DAEC4E-3C4B-BC50-7F72-3A63CDE149AE}"/>
              </a:ext>
            </a:extLst>
          </p:cNvPr>
          <p:cNvSpPr txBox="1"/>
          <p:nvPr/>
        </p:nvSpPr>
        <p:spPr>
          <a:xfrm>
            <a:off x="618066" y="4522918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user goes back to visit the website, the cookie will be exchanged between to client and host so the website can execute cookie-specific actions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2086CC6-E297-B715-871B-97A13A8CDD6F}"/>
                  </a:ext>
                </a:extLst>
              </p14:cNvPr>
              <p14:cNvContentPartPr/>
              <p14:nvPr/>
            </p14:nvContentPartPr>
            <p14:xfrm>
              <a:off x="5739693" y="972613"/>
              <a:ext cx="881280" cy="1017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2086CC6-E297-B715-871B-97A13A8CDD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30693" y="963616"/>
                <a:ext cx="898920" cy="1034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A55ADAA-B314-F28F-15A4-DF69BCB8BD78}"/>
                  </a:ext>
                </a:extLst>
              </p14:cNvPr>
              <p14:cNvContentPartPr/>
              <p14:nvPr/>
            </p14:nvContentPartPr>
            <p14:xfrm>
              <a:off x="7008333" y="1942813"/>
              <a:ext cx="1340640" cy="438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A55ADAA-B314-F28F-15A4-DF69BCB8BD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9335" y="1933813"/>
                <a:ext cx="1358275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609AA0-8C88-787B-A8B5-13D3A1A186FF}"/>
                  </a:ext>
                </a:extLst>
              </p14:cNvPr>
              <p14:cNvContentPartPr/>
              <p14:nvPr/>
            </p14:nvContentPartPr>
            <p14:xfrm>
              <a:off x="7230093" y="3690973"/>
              <a:ext cx="1804680" cy="702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609AA0-8C88-787B-A8B5-13D3A1A186F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1093" y="3681973"/>
                <a:ext cx="1822320" cy="72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32DAE31-D9B9-F4A9-B203-639DEB311EAA}"/>
                  </a:ext>
                </a:extLst>
              </p14:cNvPr>
              <p14:cNvContentPartPr/>
              <p14:nvPr/>
            </p14:nvContentPartPr>
            <p14:xfrm>
              <a:off x="10904253" y="1895653"/>
              <a:ext cx="1162800" cy="594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32DAE31-D9B9-F4A9-B203-639DEB311EA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95253" y="1886658"/>
                <a:ext cx="1180440" cy="612349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2" descr="ArtStation - Evil Cookie">
            <a:extLst>
              <a:ext uri="{FF2B5EF4-FFF2-40B4-BE49-F238E27FC236}">
                <a16:creationId xmlns:a16="http://schemas.microsoft.com/office/drawing/2014/main" id="{116F9032-505B-C48B-6D6B-7699AC9F5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979" y="4482875"/>
            <a:ext cx="1905106" cy="190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906B38-9824-567E-FBCB-55C9222EB098}"/>
              </a:ext>
            </a:extLst>
          </p:cNvPr>
          <p:cNvSpPr txBox="1"/>
          <p:nvPr/>
        </p:nvSpPr>
        <p:spPr>
          <a:xfrm>
            <a:off x="5933550" y="5609605"/>
            <a:ext cx="4140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There is lots of controversy regarding the privacy and morality of tracking user information with cookies</a:t>
            </a:r>
          </a:p>
        </p:txBody>
      </p:sp>
    </p:spTree>
    <p:extLst>
      <p:ext uri="{BB962C8B-B14F-4D97-AF65-F5344CB8AC3E}">
        <p14:creationId xmlns:p14="http://schemas.microsoft.com/office/powerpoint/2010/main" val="39380229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98CB14-76CB-F2FF-562A-5C7001CEA55B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A424C8-3854-C659-B8A1-60EFF90809C8}"/>
              </a:ext>
            </a:extLst>
          </p:cNvPr>
          <p:cNvSpPr txBox="1"/>
          <p:nvPr/>
        </p:nvSpPr>
        <p:spPr>
          <a:xfrm>
            <a:off x="838200" y="1676400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web cache</a:t>
            </a:r>
            <a:r>
              <a:rPr lang="en-US" sz="2400" dirty="0"/>
              <a:t>– also called a </a:t>
            </a:r>
            <a:r>
              <a:rPr lang="en-US" sz="2400" b="1" dirty="0"/>
              <a:t>proxy server</a:t>
            </a:r>
            <a:r>
              <a:rPr lang="en-US" sz="2400" dirty="0"/>
              <a:t>– is a network entity that satisfies HTTP requests on the behalf of an origin Web server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8E7562-103B-D6F9-F6D2-A85CA72D5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68" y="2861062"/>
            <a:ext cx="4965096" cy="34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485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98CB14-76CB-F2FF-562A-5C7001CEA55B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A424C8-3854-C659-B8A1-60EFF90809C8}"/>
              </a:ext>
            </a:extLst>
          </p:cNvPr>
          <p:cNvSpPr txBox="1"/>
          <p:nvPr/>
        </p:nvSpPr>
        <p:spPr>
          <a:xfrm>
            <a:off x="838200" y="1676400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web cache</a:t>
            </a:r>
            <a:r>
              <a:rPr lang="en-US" sz="2400" dirty="0"/>
              <a:t>– also called a </a:t>
            </a:r>
            <a:r>
              <a:rPr lang="en-US" sz="2400" b="1" dirty="0"/>
              <a:t>proxy server</a:t>
            </a:r>
            <a:r>
              <a:rPr lang="en-US" sz="2400" dirty="0"/>
              <a:t>– is a network entity that satisfies HTTP requests on the behalf of an origin Web server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8E7562-103B-D6F9-F6D2-A85CA72D5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68" y="2861062"/>
            <a:ext cx="4965096" cy="34909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1AB525-B436-4416-7658-6A47128A59EA}"/>
              </a:ext>
            </a:extLst>
          </p:cNvPr>
          <p:cNvSpPr txBox="1"/>
          <p:nvPr/>
        </p:nvSpPr>
        <p:spPr>
          <a:xfrm>
            <a:off x="838200" y="3740887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Browser/Client establishes a TCP connection to the Web cache and sends an HTTP request</a:t>
            </a:r>
          </a:p>
        </p:txBody>
      </p:sp>
    </p:spTree>
    <p:extLst>
      <p:ext uri="{BB962C8B-B14F-4D97-AF65-F5344CB8AC3E}">
        <p14:creationId xmlns:p14="http://schemas.microsoft.com/office/powerpoint/2010/main" val="31200906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98CB14-76CB-F2FF-562A-5C7001CEA55B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A424C8-3854-C659-B8A1-60EFF90809C8}"/>
              </a:ext>
            </a:extLst>
          </p:cNvPr>
          <p:cNvSpPr txBox="1"/>
          <p:nvPr/>
        </p:nvSpPr>
        <p:spPr>
          <a:xfrm>
            <a:off x="838200" y="1676400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web cache</a:t>
            </a:r>
            <a:r>
              <a:rPr lang="en-US" sz="2400" dirty="0"/>
              <a:t>– also called a </a:t>
            </a:r>
            <a:r>
              <a:rPr lang="en-US" sz="2400" b="1" dirty="0"/>
              <a:t>proxy server</a:t>
            </a:r>
            <a:r>
              <a:rPr lang="en-US" sz="2400" dirty="0"/>
              <a:t>– is a network entity that satisfies HTTP requests on the behalf of an origin Web server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8E7562-103B-D6F9-F6D2-A85CA72D5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68" y="2861062"/>
            <a:ext cx="4965096" cy="34909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1AB525-B436-4416-7658-6A47128A59EA}"/>
              </a:ext>
            </a:extLst>
          </p:cNvPr>
          <p:cNvSpPr txBox="1"/>
          <p:nvPr/>
        </p:nvSpPr>
        <p:spPr>
          <a:xfrm>
            <a:off x="838200" y="3740887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Browser/Client establishes a TCP connection to the Web cache and sends an HTTP request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505C5-A7AC-ECEB-CB35-1060FBE18852}"/>
              </a:ext>
            </a:extLst>
          </p:cNvPr>
          <p:cNvSpPr txBox="1"/>
          <p:nvPr/>
        </p:nvSpPr>
        <p:spPr>
          <a:xfrm>
            <a:off x="838200" y="4507672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Web cache checks its local storage for the requested object</a:t>
            </a:r>
          </a:p>
        </p:txBody>
      </p:sp>
    </p:spTree>
    <p:extLst>
      <p:ext uri="{BB962C8B-B14F-4D97-AF65-F5344CB8AC3E}">
        <p14:creationId xmlns:p14="http://schemas.microsoft.com/office/powerpoint/2010/main" val="25871800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98CB14-76CB-F2FF-562A-5C7001CEA55B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A424C8-3854-C659-B8A1-60EFF90809C8}"/>
              </a:ext>
            </a:extLst>
          </p:cNvPr>
          <p:cNvSpPr txBox="1"/>
          <p:nvPr/>
        </p:nvSpPr>
        <p:spPr>
          <a:xfrm>
            <a:off x="838200" y="1676400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web cache</a:t>
            </a:r>
            <a:r>
              <a:rPr lang="en-US" sz="2400" dirty="0"/>
              <a:t>– also called a </a:t>
            </a:r>
            <a:r>
              <a:rPr lang="en-US" sz="2400" b="1" dirty="0"/>
              <a:t>proxy server</a:t>
            </a:r>
            <a:r>
              <a:rPr lang="en-US" sz="2400" dirty="0"/>
              <a:t>– is a network entity that satisfies HTTP requests on the behalf of an origin Web server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8E7562-103B-D6F9-F6D2-A85CA72D5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68" y="2861062"/>
            <a:ext cx="4965096" cy="34909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1AB525-B436-4416-7658-6A47128A59EA}"/>
              </a:ext>
            </a:extLst>
          </p:cNvPr>
          <p:cNvSpPr txBox="1"/>
          <p:nvPr/>
        </p:nvSpPr>
        <p:spPr>
          <a:xfrm>
            <a:off x="838200" y="3740887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Browser/Client establishes a TCP connection to the Web cache and sends an HTTP request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7505C5-A7AC-ECEB-CB35-1060FBE18852}"/>
              </a:ext>
            </a:extLst>
          </p:cNvPr>
          <p:cNvSpPr txBox="1"/>
          <p:nvPr/>
        </p:nvSpPr>
        <p:spPr>
          <a:xfrm>
            <a:off x="838200" y="4507672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Web cache checks its local storage for the requested object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8B9BD6-E156-7D5D-F729-D83073EF831B}"/>
              </a:ext>
            </a:extLst>
          </p:cNvPr>
          <p:cNvSpPr txBox="1"/>
          <p:nvPr/>
        </p:nvSpPr>
        <p:spPr>
          <a:xfrm>
            <a:off x="838200" y="5251376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If the web cache does not have the object, establish TCP with an origin server and issue an HTTP request</a:t>
            </a:r>
          </a:p>
        </p:txBody>
      </p:sp>
    </p:spTree>
    <p:extLst>
      <p:ext uri="{BB962C8B-B14F-4D97-AF65-F5344CB8AC3E}">
        <p14:creationId xmlns:p14="http://schemas.microsoft.com/office/powerpoint/2010/main" val="27634918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67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98CB14-76CB-F2FF-562A-5C7001CEA55B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A424C8-3854-C659-B8A1-60EFF90809C8}"/>
              </a:ext>
            </a:extLst>
          </p:cNvPr>
          <p:cNvSpPr txBox="1"/>
          <p:nvPr/>
        </p:nvSpPr>
        <p:spPr>
          <a:xfrm>
            <a:off x="838200" y="1676400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web cache</a:t>
            </a:r>
            <a:r>
              <a:rPr lang="en-US" sz="2400" dirty="0"/>
              <a:t>– also called a </a:t>
            </a:r>
            <a:r>
              <a:rPr lang="en-US" sz="2400" b="1" dirty="0"/>
              <a:t>proxy server</a:t>
            </a:r>
            <a:r>
              <a:rPr lang="en-US" sz="2400" dirty="0"/>
              <a:t>– is a network entity that satisfies HTTP requests on the behalf of an origin Web server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8E7562-103B-D6F9-F6D2-A85CA72D5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68" y="2861062"/>
            <a:ext cx="4965096" cy="3490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26C709-5813-E09C-CBF5-D1AAF0A85533}"/>
              </a:ext>
            </a:extLst>
          </p:cNvPr>
          <p:cNvSpPr txBox="1"/>
          <p:nvPr/>
        </p:nvSpPr>
        <p:spPr>
          <a:xfrm>
            <a:off x="762000" y="3074276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Browser/Client establishes a TCP connection to the Web cache and sends an HTTP request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9B26A6-AF26-C698-3679-0E77F4878643}"/>
              </a:ext>
            </a:extLst>
          </p:cNvPr>
          <p:cNvSpPr txBox="1"/>
          <p:nvPr/>
        </p:nvSpPr>
        <p:spPr>
          <a:xfrm>
            <a:off x="762000" y="3841061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Web cache checks its local storage for the requested object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83F6C3-625A-91B7-9A45-CB3C2B5F87B2}"/>
              </a:ext>
            </a:extLst>
          </p:cNvPr>
          <p:cNvSpPr txBox="1"/>
          <p:nvPr/>
        </p:nvSpPr>
        <p:spPr>
          <a:xfrm>
            <a:off x="762000" y="4584765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If the web cache does not have the object, establish TCP with an origin server and issue an HTTP request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3EA703-B7D8-9AD4-C40D-37D49B114CDD}"/>
              </a:ext>
            </a:extLst>
          </p:cNvPr>
          <p:cNvSpPr txBox="1"/>
          <p:nvPr/>
        </p:nvSpPr>
        <p:spPr>
          <a:xfrm>
            <a:off x="761999" y="5556674"/>
            <a:ext cx="4800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Web cache stores a local copy of the object, then issues an HTTP response with the object </a:t>
            </a:r>
          </a:p>
        </p:txBody>
      </p:sp>
    </p:spTree>
    <p:extLst>
      <p:ext uri="{BB962C8B-B14F-4D97-AF65-F5344CB8AC3E}">
        <p14:creationId xmlns:p14="http://schemas.microsoft.com/office/powerpoint/2010/main" val="31933823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68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98CB14-76CB-F2FF-562A-5C7001CEA55B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A424C8-3854-C659-B8A1-60EFF90809C8}"/>
              </a:ext>
            </a:extLst>
          </p:cNvPr>
          <p:cNvSpPr txBox="1"/>
          <p:nvPr/>
        </p:nvSpPr>
        <p:spPr>
          <a:xfrm>
            <a:off x="838200" y="1676400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web cache</a:t>
            </a:r>
            <a:r>
              <a:rPr lang="en-US" sz="2400" dirty="0"/>
              <a:t>– also called a </a:t>
            </a:r>
            <a:r>
              <a:rPr lang="en-US" sz="2400" b="1" dirty="0"/>
              <a:t>proxy server</a:t>
            </a:r>
            <a:r>
              <a:rPr lang="en-US" sz="2400" dirty="0"/>
              <a:t>– is a network entity that satisfies HTTP requests on the behalf of an origin Web server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8E7562-103B-D6F9-F6D2-A85CA72D5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68" y="2861062"/>
            <a:ext cx="4965096" cy="3490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26C709-5813-E09C-CBF5-D1AAF0A85533}"/>
              </a:ext>
            </a:extLst>
          </p:cNvPr>
          <p:cNvSpPr txBox="1"/>
          <p:nvPr/>
        </p:nvSpPr>
        <p:spPr>
          <a:xfrm>
            <a:off x="762000" y="3074276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Browser/Client establishes a TCP connection to the Web cache and sends an HTTP request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9B26A6-AF26-C698-3679-0E77F4878643}"/>
              </a:ext>
            </a:extLst>
          </p:cNvPr>
          <p:cNvSpPr txBox="1"/>
          <p:nvPr/>
        </p:nvSpPr>
        <p:spPr>
          <a:xfrm>
            <a:off x="762000" y="3841061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Web cache checks its local storage for the requested object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83F6C3-625A-91B7-9A45-CB3C2B5F87B2}"/>
              </a:ext>
            </a:extLst>
          </p:cNvPr>
          <p:cNvSpPr txBox="1"/>
          <p:nvPr/>
        </p:nvSpPr>
        <p:spPr>
          <a:xfrm>
            <a:off x="762000" y="4584765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If the web cache does not have the object, establish TCP with an origin server and issue an HTTP request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3EA703-B7D8-9AD4-C40D-37D49B114CDD}"/>
              </a:ext>
            </a:extLst>
          </p:cNvPr>
          <p:cNvSpPr txBox="1"/>
          <p:nvPr/>
        </p:nvSpPr>
        <p:spPr>
          <a:xfrm>
            <a:off x="761999" y="5556674"/>
            <a:ext cx="4800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Web cache stores a local copy of the object, then issues an HTTP response with the object 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9B3F37-58B9-99D0-D691-6F67906378C6}"/>
              </a:ext>
            </a:extLst>
          </p:cNvPr>
          <p:cNvCxnSpPr>
            <a:cxnSpLocks/>
          </p:cNvCxnSpPr>
          <p:nvPr/>
        </p:nvCxnSpPr>
        <p:spPr>
          <a:xfrm flipH="1">
            <a:off x="9296400" y="1905000"/>
            <a:ext cx="152400" cy="1828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0B31E10-668E-2318-C469-6CE9B258ADD8}"/>
              </a:ext>
            </a:extLst>
          </p:cNvPr>
          <p:cNvSpPr txBox="1"/>
          <p:nvPr/>
        </p:nvSpPr>
        <p:spPr>
          <a:xfrm>
            <a:off x="8260080" y="117603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Typically installed and maintained by an ISP </a:t>
            </a:r>
          </a:p>
        </p:txBody>
      </p:sp>
    </p:spTree>
    <p:extLst>
      <p:ext uri="{BB962C8B-B14F-4D97-AF65-F5344CB8AC3E}">
        <p14:creationId xmlns:p14="http://schemas.microsoft.com/office/powerpoint/2010/main" val="25736718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69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98CB14-76CB-F2FF-562A-5C7001CEA55B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A424C8-3854-C659-B8A1-60EFF90809C8}"/>
              </a:ext>
            </a:extLst>
          </p:cNvPr>
          <p:cNvSpPr txBox="1"/>
          <p:nvPr/>
        </p:nvSpPr>
        <p:spPr>
          <a:xfrm>
            <a:off x="838200" y="1676400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web cache</a:t>
            </a:r>
            <a:r>
              <a:rPr lang="en-US" sz="2400" dirty="0"/>
              <a:t>– also called a </a:t>
            </a:r>
            <a:r>
              <a:rPr lang="en-US" sz="2400" b="1" dirty="0"/>
              <a:t>proxy server</a:t>
            </a:r>
            <a:r>
              <a:rPr lang="en-US" sz="2400" dirty="0"/>
              <a:t>– is a network entity that satisfies HTTP requests on the behalf of an origin Web server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8E7562-103B-D6F9-F6D2-A85CA72D5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68" y="2861062"/>
            <a:ext cx="4965096" cy="3490912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B9B3F37-58B9-99D0-D691-6F67906378C6}"/>
              </a:ext>
            </a:extLst>
          </p:cNvPr>
          <p:cNvCxnSpPr>
            <a:cxnSpLocks/>
          </p:cNvCxnSpPr>
          <p:nvPr/>
        </p:nvCxnSpPr>
        <p:spPr>
          <a:xfrm flipH="1">
            <a:off x="9296400" y="1905000"/>
            <a:ext cx="152400" cy="1828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0B31E10-668E-2318-C469-6CE9B258ADD8}"/>
              </a:ext>
            </a:extLst>
          </p:cNvPr>
          <p:cNvSpPr txBox="1"/>
          <p:nvPr/>
        </p:nvSpPr>
        <p:spPr>
          <a:xfrm>
            <a:off x="8260080" y="117603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Typically installed and maintained by an ISP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2B102-0818-2491-AFC4-2F2B3BA28F49}"/>
              </a:ext>
            </a:extLst>
          </p:cNvPr>
          <p:cNvSpPr txBox="1"/>
          <p:nvPr/>
        </p:nvSpPr>
        <p:spPr>
          <a:xfrm>
            <a:off x="838200" y="3658106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Improves response time (especially if the cache has the object that is requested)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251D0A-1739-F80B-01B7-6AF55232D88B}"/>
              </a:ext>
            </a:extLst>
          </p:cNvPr>
          <p:cNvSpPr txBox="1"/>
          <p:nvPr/>
        </p:nvSpPr>
        <p:spPr>
          <a:xfrm>
            <a:off x="999166" y="4800600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The connection from the client to the cache is typically much faster than the connection from client to host server</a:t>
            </a:r>
          </a:p>
        </p:txBody>
      </p:sp>
    </p:spTree>
    <p:extLst>
      <p:ext uri="{BB962C8B-B14F-4D97-AF65-F5344CB8AC3E}">
        <p14:creationId xmlns:p14="http://schemas.microsoft.com/office/powerpoint/2010/main" val="2494384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719D8-5BA0-50C5-12EF-3FCDB71D8561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228600" y="152400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Web Application Architectures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C63A77-E2FA-8A71-B94A-57E36C530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49458"/>
            <a:ext cx="4745387" cy="52374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E902B2-0437-52AE-39BA-FC767F5B48CE}"/>
              </a:ext>
            </a:extLst>
          </p:cNvPr>
          <p:cNvSpPr txBox="1"/>
          <p:nvPr/>
        </p:nvSpPr>
        <p:spPr>
          <a:xfrm>
            <a:off x="6248400" y="1752600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Client-server architecture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0BF5AE-EE18-D47E-2A41-E0D293E96A89}"/>
              </a:ext>
            </a:extLst>
          </p:cNvPr>
          <p:cNvCxnSpPr/>
          <p:nvPr/>
        </p:nvCxnSpPr>
        <p:spPr>
          <a:xfrm>
            <a:off x="609600" y="3238446"/>
            <a:ext cx="3048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7E1F73-6C47-AEC4-C644-94FF2D960504}"/>
              </a:ext>
            </a:extLst>
          </p:cNvPr>
          <p:cNvCxnSpPr>
            <a:cxnSpLocks/>
          </p:cNvCxnSpPr>
          <p:nvPr/>
        </p:nvCxnSpPr>
        <p:spPr>
          <a:xfrm flipH="1">
            <a:off x="4876800" y="2133600"/>
            <a:ext cx="152400" cy="3832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798E9FA-9EB4-2785-0EA1-3E70899DD49E}"/>
              </a:ext>
            </a:extLst>
          </p:cNvPr>
          <p:cNvSpPr txBox="1"/>
          <p:nvPr/>
        </p:nvSpPr>
        <p:spPr>
          <a:xfrm>
            <a:off x="228600" y="2944947"/>
            <a:ext cx="639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“Client”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3AFAE3-5226-3598-3A9A-CB47A8F269D3}"/>
              </a:ext>
            </a:extLst>
          </p:cNvPr>
          <p:cNvSpPr txBox="1"/>
          <p:nvPr/>
        </p:nvSpPr>
        <p:spPr>
          <a:xfrm>
            <a:off x="4724366" y="1822630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“Server”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A931F-11D7-9A89-7ABA-84A8D2E9165B}"/>
              </a:ext>
            </a:extLst>
          </p:cNvPr>
          <p:cNvSpPr txBox="1"/>
          <p:nvPr/>
        </p:nvSpPr>
        <p:spPr>
          <a:xfrm>
            <a:off x="5952746" y="2667000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 do not directly interact with each other</a:t>
            </a:r>
          </a:p>
        </p:txBody>
      </p:sp>
    </p:spTree>
    <p:extLst>
      <p:ext uri="{BB962C8B-B14F-4D97-AF65-F5344CB8AC3E}">
        <p14:creationId xmlns:p14="http://schemas.microsoft.com/office/powerpoint/2010/main" val="3688331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70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98CB14-76CB-F2FF-562A-5C7001CEA55B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E7479F-61F6-BDA9-40FF-2944E3523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143000"/>
            <a:ext cx="3582466" cy="515286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BBFD99A-F7A9-5E0D-873B-A1312D0B75C1}"/>
              </a:ext>
            </a:extLst>
          </p:cNvPr>
          <p:cNvSpPr/>
          <p:nvPr/>
        </p:nvSpPr>
        <p:spPr>
          <a:xfrm>
            <a:off x="5181600" y="3187944"/>
            <a:ext cx="609600" cy="386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41B100-5D9E-7A08-08AB-197434A67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502" y="1030590"/>
            <a:ext cx="4001048" cy="536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19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74FF8B-2554-7B55-31D3-40E745F2E56D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4BAE9-3304-A637-22F4-552864B2B1CB}"/>
              </a:ext>
            </a:extLst>
          </p:cNvPr>
          <p:cNvSpPr txBox="1"/>
          <p:nvPr/>
        </p:nvSpPr>
        <p:spPr>
          <a:xfrm>
            <a:off x="685800" y="2228671"/>
            <a:ext cx="4343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cache might not always have the most up to date version in its local storage. “Stale” objects</a:t>
            </a:r>
          </a:p>
        </p:txBody>
      </p:sp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72493972-6746-4EE0-C9C2-37169A6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762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970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74FF8B-2554-7B55-31D3-40E745F2E56D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4BAE9-3304-A637-22F4-552864B2B1CB}"/>
              </a:ext>
            </a:extLst>
          </p:cNvPr>
          <p:cNvSpPr txBox="1"/>
          <p:nvPr/>
        </p:nvSpPr>
        <p:spPr>
          <a:xfrm>
            <a:off x="685800" y="2228671"/>
            <a:ext cx="4343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cache might not always have the most up to date version in its local storage. “Stale” objects</a:t>
            </a:r>
          </a:p>
        </p:txBody>
      </p:sp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72493972-6746-4EE0-C9C2-37169A6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762000"/>
            <a:ext cx="914400" cy="914400"/>
          </a:xfrm>
          <a:prstGeom prst="rect">
            <a:avLst/>
          </a:prstGeom>
        </p:spPr>
      </p:pic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D5C0D0E4-6D74-BC2C-321F-E84733DF9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3200" y="4205414"/>
            <a:ext cx="1295400" cy="1295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A1270EF2-AFEB-5A1A-2AB8-4162A24D60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7800" y="709487"/>
            <a:ext cx="1295400" cy="1295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1076B5-8D15-A0F3-8D82-3CF0D4287920}"/>
              </a:ext>
            </a:extLst>
          </p:cNvPr>
          <p:cNvSpPr txBox="1"/>
          <p:nvPr/>
        </p:nvSpPr>
        <p:spPr>
          <a:xfrm>
            <a:off x="8936833" y="47993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Proxy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018F2-6E4E-AE3C-0C50-3F01186065A1}"/>
              </a:ext>
            </a:extLst>
          </p:cNvPr>
          <p:cNvSpPr txBox="1"/>
          <p:nvPr/>
        </p:nvSpPr>
        <p:spPr>
          <a:xfrm>
            <a:off x="9025467" y="53821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 Server</a:t>
            </a:r>
          </a:p>
        </p:txBody>
      </p:sp>
    </p:spTree>
    <p:extLst>
      <p:ext uri="{BB962C8B-B14F-4D97-AF65-F5344CB8AC3E}">
        <p14:creationId xmlns:p14="http://schemas.microsoft.com/office/powerpoint/2010/main" val="39963426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74FF8B-2554-7B55-31D3-40E745F2E56D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4BAE9-3304-A637-22F4-552864B2B1CB}"/>
              </a:ext>
            </a:extLst>
          </p:cNvPr>
          <p:cNvSpPr txBox="1"/>
          <p:nvPr/>
        </p:nvSpPr>
        <p:spPr>
          <a:xfrm>
            <a:off x="685800" y="2228671"/>
            <a:ext cx="4343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cache might not always have the most up to date version in its local storage. “Stale” objects</a:t>
            </a:r>
          </a:p>
        </p:txBody>
      </p:sp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72493972-6746-4EE0-C9C2-37169A6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762000"/>
            <a:ext cx="914400" cy="914400"/>
          </a:xfrm>
          <a:prstGeom prst="rect">
            <a:avLst/>
          </a:prstGeom>
        </p:spPr>
      </p:pic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D5C0D0E4-6D74-BC2C-321F-E84733DF9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3200" y="4205414"/>
            <a:ext cx="1295400" cy="1295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A1270EF2-AFEB-5A1A-2AB8-4162A24D60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7800" y="709487"/>
            <a:ext cx="1295400" cy="1295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1076B5-8D15-A0F3-8D82-3CF0D4287920}"/>
              </a:ext>
            </a:extLst>
          </p:cNvPr>
          <p:cNvSpPr txBox="1"/>
          <p:nvPr/>
        </p:nvSpPr>
        <p:spPr>
          <a:xfrm>
            <a:off x="8936833" y="47993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Proxy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018F2-6E4E-AE3C-0C50-3F01186065A1}"/>
              </a:ext>
            </a:extLst>
          </p:cNvPr>
          <p:cNvSpPr txBox="1"/>
          <p:nvPr/>
        </p:nvSpPr>
        <p:spPr>
          <a:xfrm>
            <a:off x="9025467" y="53821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 Server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2C3B9-57E5-3E20-DB4F-38937FA43A26}"/>
              </a:ext>
            </a:extLst>
          </p:cNvPr>
          <p:cNvCxnSpPr/>
          <p:nvPr/>
        </p:nvCxnSpPr>
        <p:spPr>
          <a:xfrm flipV="1">
            <a:off x="7162800" y="1357187"/>
            <a:ext cx="1905000" cy="166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76727C3-F39D-182E-4087-6F3D76DFB5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0" y="2689293"/>
            <a:ext cx="4630738" cy="829785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05785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74FF8B-2554-7B55-31D3-40E745F2E56D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4BAE9-3304-A637-22F4-552864B2B1CB}"/>
              </a:ext>
            </a:extLst>
          </p:cNvPr>
          <p:cNvSpPr txBox="1"/>
          <p:nvPr/>
        </p:nvSpPr>
        <p:spPr>
          <a:xfrm>
            <a:off x="685800" y="2228671"/>
            <a:ext cx="4343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cache might not always have the most up to date version in its local storage. “Stale” objects</a:t>
            </a:r>
          </a:p>
        </p:txBody>
      </p:sp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72493972-6746-4EE0-C9C2-37169A6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762000"/>
            <a:ext cx="914400" cy="914400"/>
          </a:xfrm>
          <a:prstGeom prst="rect">
            <a:avLst/>
          </a:prstGeom>
        </p:spPr>
      </p:pic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D5C0D0E4-6D74-BC2C-321F-E84733DF9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3200" y="4205414"/>
            <a:ext cx="1295400" cy="1295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A1270EF2-AFEB-5A1A-2AB8-4162A24D60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7800" y="709487"/>
            <a:ext cx="1295400" cy="1295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1076B5-8D15-A0F3-8D82-3CF0D4287920}"/>
              </a:ext>
            </a:extLst>
          </p:cNvPr>
          <p:cNvSpPr txBox="1"/>
          <p:nvPr/>
        </p:nvSpPr>
        <p:spPr>
          <a:xfrm>
            <a:off x="8936833" y="47993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Proxy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018F2-6E4E-AE3C-0C50-3F01186065A1}"/>
              </a:ext>
            </a:extLst>
          </p:cNvPr>
          <p:cNvSpPr txBox="1"/>
          <p:nvPr/>
        </p:nvSpPr>
        <p:spPr>
          <a:xfrm>
            <a:off x="9025467" y="53821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 Server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2C3B9-57E5-3E20-DB4F-38937FA43A26}"/>
              </a:ext>
            </a:extLst>
          </p:cNvPr>
          <p:cNvCxnSpPr/>
          <p:nvPr/>
        </p:nvCxnSpPr>
        <p:spPr>
          <a:xfrm flipV="1">
            <a:off x="7162800" y="1357187"/>
            <a:ext cx="1905000" cy="166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EC1BF3-573D-A4F0-C851-0A1F24C1A869}"/>
              </a:ext>
            </a:extLst>
          </p:cNvPr>
          <p:cNvCxnSpPr>
            <a:cxnSpLocks/>
          </p:cNvCxnSpPr>
          <p:nvPr/>
        </p:nvCxnSpPr>
        <p:spPr>
          <a:xfrm flipH="1">
            <a:off x="7162800" y="1600200"/>
            <a:ext cx="1905000" cy="152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E07831D-FEAB-ECFE-020F-BF496395FE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9199" y="2313956"/>
            <a:ext cx="5122067" cy="1785406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F5FF68D-EBCF-E6FC-F62A-7B9E8C2C81C6}"/>
                  </a:ext>
                </a:extLst>
              </p14:cNvPr>
              <p14:cNvContentPartPr/>
              <p14:nvPr/>
            </p14:nvContentPartPr>
            <p14:xfrm>
              <a:off x="6866133" y="3309373"/>
              <a:ext cx="2868480" cy="27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F5FF68D-EBCF-E6FC-F62A-7B9E8C2C81C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12133" y="3201373"/>
                <a:ext cx="29761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3731214-F736-86FE-9DDF-4F501B572470}"/>
                  </a:ext>
                </a:extLst>
              </p14:cNvPr>
              <p14:cNvContentPartPr/>
              <p14:nvPr/>
            </p14:nvContentPartPr>
            <p14:xfrm>
              <a:off x="5062533" y="3301813"/>
              <a:ext cx="1644480" cy="26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3731214-F736-86FE-9DDF-4F501B57247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08533" y="3193813"/>
                <a:ext cx="1752120" cy="24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50423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74FF8B-2554-7B55-31D3-40E745F2E56D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4BAE9-3304-A637-22F4-552864B2B1CB}"/>
              </a:ext>
            </a:extLst>
          </p:cNvPr>
          <p:cNvSpPr txBox="1"/>
          <p:nvPr/>
        </p:nvSpPr>
        <p:spPr>
          <a:xfrm>
            <a:off x="685800" y="2228671"/>
            <a:ext cx="4343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cache might not always have the most up to date version in its local storage. “Stale” objects</a:t>
            </a:r>
          </a:p>
        </p:txBody>
      </p:sp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72493972-6746-4EE0-C9C2-37169A6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762000"/>
            <a:ext cx="914400" cy="914400"/>
          </a:xfrm>
          <a:prstGeom prst="rect">
            <a:avLst/>
          </a:prstGeom>
        </p:spPr>
      </p:pic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D5C0D0E4-6D74-BC2C-321F-E84733DF9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3200" y="4205414"/>
            <a:ext cx="1295400" cy="1295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A1270EF2-AFEB-5A1A-2AB8-4162A24D60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7800" y="709487"/>
            <a:ext cx="1295400" cy="1295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1076B5-8D15-A0F3-8D82-3CF0D4287920}"/>
              </a:ext>
            </a:extLst>
          </p:cNvPr>
          <p:cNvSpPr txBox="1"/>
          <p:nvPr/>
        </p:nvSpPr>
        <p:spPr>
          <a:xfrm>
            <a:off x="8936833" y="47993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Proxy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018F2-6E4E-AE3C-0C50-3F01186065A1}"/>
              </a:ext>
            </a:extLst>
          </p:cNvPr>
          <p:cNvSpPr txBox="1"/>
          <p:nvPr/>
        </p:nvSpPr>
        <p:spPr>
          <a:xfrm>
            <a:off x="9025467" y="53821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 Server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2C3B9-57E5-3E20-DB4F-38937FA43A26}"/>
              </a:ext>
            </a:extLst>
          </p:cNvPr>
          <p:cNvCxnSpPr/>
          <p:nvPr/>
        </p:nvCxnSpPr>
        <p:spPr>
          <a:xfrm flipV="1">
            <a:off x="7162800" y="1357187"/>
            <a:ext cx="1905000" cy="166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0332DCA-735F-4542-E8D4-315CAAE68B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1111" y="2651210"/>
            <a:ext cx="5047489" cy="92927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FC2DAE-9C5E-CE9A-D321-F6DC67083961}"/>
              </a:ext>
            </a:extLst>
          </p:cNvPr>
          <p:cNvSpPr txBox="1"/>
          <p:nvPr/>
        </p:nvSpPr>
        <p:spPr>
          <a:xfrm>
            <a:off x="4495799" y="3875792"/>
            <a:ext cx="44410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issue a </a:t>
            </a:r>
            <a:r>
              <a:rPr lang="en-US" sz="2400" b="1" dirty="0"/>
              <a:t>conditional GET request </a:t>
            </a:r>
            <a:r>
              <a:rPr lang="en-US" sz="2400" dirty="0"/>
              <a:t>to retrieve an object only if it's been recently modified</a:t>
            </a:r>
          </a:p>
        </p:txBody>
      </p:sp>
    </p:spTree>
    <p:extLst>
      <p:ext uri="{BB962C8B-B14F-4D97-AF65-F5344CB8AC3E}">
        <p14:creationId xmlns:p14="http://schemas.microsoft.com/office/powerpoint/2010/main" val="2596966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74FF8B-2554-7B55-31D3-40E745F2E56D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4BAE9-3304-A637-22F4-552864B2B1CB}"/>
              </a:ext>
            </a:extLst>
          </p:cNvPr>
          <p:cNvSpPr txBox="1"/>
          <p:nvPr/>
        </p:nvSpPr>
        <p:spPr>
          <a:xfrm>
            <a:off x="685800" y="2228671"/>
            <a:ext cx="4343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cache might not always have the most up to date version in its local storage. “Stale” objects</a:t>
            </a:r>
          </a:p>
        </p:txBody>
      </p:sp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72493972-6746-4EE0-C9C2-37169A6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762000"/>
            <a:ext cx="914400" cy="914400"/>
          </a:xfrm>
          <a:prstGeom prst="rect">
            <a:avLst/>
          </a:prstGeom>
        </p:spPr>
      </p:pic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D5C0D0E4-6D74-BC2C-321F-E84733DF9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3200" y="4205414"/>
            <a:ext cx="1295400" cy="1295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A1270EF2-AFEB-5A1A-2AB8-4162A24D60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7800" y="709487"/>
            <a:ext cx="1295400" cy="1295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1076B5-8D15-A0F3-8D82-3CF0D4287920}"/>
              </a:ext>
            </a:extLst>
          </p:cNvPr>
          <p:cNvSpPr txBox="1"/>
          <p:nvPr/>
        </p:nvSpPr>
        <p:spPr>
          <a:xfrm>
            <a:off x="8936833" y="47993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Proxy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018F2-6E4E-AE3C-0C50-3F01186065A1}"/>
              </a:ext>
            </a:extLst>
          </p:cNvPr>
          <p:cNvSpPr txBox="1"/>
          <p:nvPr/>
        </p:nvSpPr>
        <p:spPr>
          <a:xfrm>
            <a:off x="9025467" y="53821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 Server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2C3B9-57E5-3E20-DB4F-38937FA43A26}"/>
              </a:ext>
            </a:extLst>
          </p:cNvPr>
          <p:cNvCxnSpPr/>
          <p:nvPr/>
        </p:nvCxnSpPr>
        <p:spPr>
          <a:xfrm flipV="1">
            <a:off x="7162800" y="1357187"/>
            <a:ext cx="1905000" cy="166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0332DCA-735F-4542-E8D4-315CAAE68B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394" y="2670242"/>
            <a:ext cx="3728928" cy="68651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FC2DAE-9C5E-CE9A-D321-F6DC67083961}"/>
              </a:ext>
            </a:extLst>
          </p:cNvPr>
          <p:cNvSpPr txBox="1"/>
          <p:nvPr/>
        </p:nvSpPr>
        <p:spPr>
          <a:xfrm>
            <a:off x="4495799" y="3875792"/>
            <a:ext cx="44410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issue a </a:t>
            </a:r>
            <a:r>
              <a:rPr lang="en-US" sz="2400" b="1" dirty="0"/>
              <a:t>conditional GET request </a:t>
            </a:r>
            <a:r>
              <a:rPr lang="en-US" sz="2400" dirty="0"/>
              <a:t>to retrieve an object only if it's been recently modified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BB7FC5-669D-206D-6348-33214850ED94}"/>
              </a:ext>
            </a:extLst>
          </p:cNvPr>
          <p:cNvCxnSpPr>
            <a:cxnSpLocks/>
          </p:cNvCxnSpPr>
          <p:nvPr/>
        </p:nvCxnSpPr>
        <p:spPr>
          <a:xfrm>
            <a:off x="9715500" y="2004887"/>
            <a:ext cx="25400" cy="22005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693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74FF8B-2554-7B55-31D3-40E745F2E56D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4BAE9-3304-A637-22F4-552864B2B1CB}"/>
              </a:ext>
            </a:extLst>
          </p:cNvPr>
          <p:cNvSpPr txBox="1"/>
          <p:nvPr/>
        </p:nvSpPr>
        <p:spPr>
          <a:xfrm>
            <a:off x="685800" y="2228671"/>
            <a:ext cx="4343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cache might not always have the most up to date version in its local storage. “Stale” objects</a:t>
            </a:r>
          </a:p>
        </p:txBody>
      </p:sp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72493972-6746-4EE0-C9C2-37169A6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762000"/>
            <a:ext cx="914400" cy="914400"/>
          </a:xfrm>
          <a:prstGeom prst="rect">
            <a:avLst/>
          </a:prstGeom>
        </p:spPr>
      </p:pic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D5C0D0E4-6D74-BC2C-321F-E84733DF9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3200" y="4205414"/>
            <a:ext cx="1295400" cy="1295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A1270EF2-AFEB-5A1A-2AB8-4162A24D60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7800" y="709487"/>
            <a:ext cx="1295400" cy="1295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1076B5-8D15-A0F3-8D82-3CF0D4287920}"/>
              </a:ext>
            </a:extLst>
          </p:cNvPr>
          <p:cNvSpPr txBox="1"/>
          <p:nvPr/>
        </p:nvSpPr>
        <p:spPr>
          <a:xfrm>
            <a:off x="8936833" y="47993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Proxy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018F2-6E4E-AE3C-0C50-3F01186065A1}"/>
              </a:ext>
            </a:extLst>
          </p:cNvPr>
          <p:cNvSpPr txBox="1"/>
          <p:nvPr/>
        </p:nvSpPr>
        <p:spPr>
          <a:xfrm>
            <a:off x="9025467" y="53821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 Server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2C3B9-57E5-3E20-DB4F-38937FA43A26}"/>
              </a:ext>
            </a:extLst>
          </p:cNvPr>
          <p:cNvCxnSpPr/>
          <p:nvPr/>
        </p:nvCxnSpPr>
        <p:spPr>
          <a:xfrm flipV="1">
            <a:off x="7162800" y="1357187"/>
            <a:ext cx="1905000" cy="166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0332DCA-735F-4542-E8D4-315CAAE68B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7394" y="2670242"/>
            <a:ext cx="3728928" cy="68651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FC2DAE-9C5E-CE9A-D321-F6DC67083961}"/>
              </a:ext>
            </a:extLst>
          </p:cNvPr>
          <p:cNvSpPr txBox="1"/>
          <p:nvPr/>
        </p:nvSpPr>
        <p:spPr>
          <a:xfrm>
            <a:off x="4495799" y="3875792"/>
            <a:ext cx="44410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issue a </a:t>
            </a:r>
            <a:r>
              <a:rPr lang="en-US" sz="2400" b="1" dirty="0"/>
              <a:t>conditional GET request </a:t>
            </a:r>
            <a:r>
              <a:rPr lang="en-US" sz="2400" dirty="0"/>
              <a:t>to retrieve an object only if it's been recently modified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BB7FC5-669D-206D-6348-33214850ED94}"/>
              </a:ext>
            </a:extLst>
          </p:cNvPr>
          <p:cNvCxnSpPr>
            <a:cxnSpLocks/>
          </p:cNvCxnSpPr>
          <p:nvPr/>
        </p:nvCxnSpPr>
        <p:spPr>
          <a:xfrm>
            <a:off x="9715500" y="2004887"/>
            <a:ext cx="25400" cy="22005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3652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74FF8B-2554-7B55-31D3-40E745F2E56D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4BAE9-3304-A637-22F4-552864B2B1CB}"/>
              </a:ext>
            </a:extLst>
          </p:cNvPr>
          <p:cNvSpPr txBox="1"/>
          <p:nvPr/>
        </p:nvSpPr>
        <p:spPr>
          <a:xfrm>
            <a:off x="685800" y="2228671"/>
            <a:ext cx="4343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cache might not always have the most up to date version in its local storage. “Stale” objects</a:t>
            </a:r>
          </a:p>
        </p:txBody>
      </p:sp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72493972-6746-4EE0-C9C2-37169A646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762000"/>
            <a:ext cx="914400" cy="914400"/>
          </a:xfrm>
          <a:prstGeom prst="rect">
            <a:avLst/>
          </a:prstGeom>
        </p:spPr>
      </p:pic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D5C0D0E4-6D74-BC2C-321F-E84733DF9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3200" y="4205414"/>
            <a:ext cx="1295400" cy="1295400"/>
          </a:xfrm>
          <a:prstGeom prst="rect">
            <a:avLst/>
          </a:prstGeom>
        </p:spPr>
      </p:pic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A1270EF2-AFEB-5A1A-2AB8-4162A24D60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7800" y="709487"/>
            <a:ext cx="1295400" cy="1295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1076B5-8D15-A0F3-8D82-3CF0D4287920}"/>
              </a:ext>
            </a:extLst>
          </p:cNvPr>
          <p:cNvSpPr txBox="1"/>
          <p:nvPr/>
        </p:nvSpPr>
        <p:spPr>
          <a:xfrm>
            <a:off x="8936833" y="47993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Proxy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018F2-6E4E-AE3C-0C50-3F01186065A1}"/>
              </a:ext>
            </a:extLst>
          </p:cNvPr>
          <p:cNvSpPr txBox="1"/>
          <p:nvPr/>
        </p:nvSpPr>
        <p:spPr>
          <a:xfrm>
            <a:off x="9025467" y="53821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 Server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52C3B9-57E5-3E20-DB4F-38937FA43A26}"/>
              </a:ext>
            </a:extLst>
          </p:cNvPr>
          <p:cNvCxnSpPr/>
          <p:nvPr/>
        </p:nvCxnSpPr>
        <p:spPr>
          <a:xfrm flipV="1">
            <a:off x="7162800" y="1357187"/>
            <a:ext cx="1905000" cy="166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5FC2DAE-9C5E-CE9A-D321-F6DC67083961}"/>
              </a:ext>
            </a:extLst>
          </p:cNvPr>
          <p:cNvSpPr txBox="1"/>
          <p:nvPr/>
        </p:nvSpPr>
        <p:spPr>
          <a:xfrm>
            <a:off x="4495799" y="3875792"/>
            <a:ext cx="44410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issue a </a:t>
            </a:r>
            <a:r>
              <a:rPr lang="en-US" sz="2400" b="1" dirty="0"/>
              <a:t>conditional GET request </a:t>
            </a:r>
            <a:r>
              <a:rPr lang="en-US" sz="2400" dirty="0"/>
              <a:t>to retrieve an object only if it's been recently modified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BB7FC5-669D-206D-6348-33214850ED94}"/>
              </a:ext>
            </a:extLst>
          </p:cNvPr>
          <p:cNvCxnSpPr>
            <a:cxnSpLocks/>
          </p:cNvCxnSpPr>
          <p:nvPr/>
        </p:nvCxnSpPr>
        <p:spPr>
          <a:xfrm>
            <a:off x="9715500" y="2004887"/>
            <a:ext cx="25400" cy="22005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787919-F028-06A2-5696-6E4693AC75DD}"/>
              </a:ext>
            </a:extLst>
          </p:cNvPr>
          <p:cNvCxnSpPr>
            <a:cxnSpLocks/>
          </p:cNvCxnSpPr>
          <p:nvPr/>
        </p:nvCxnSpPr>
        <p:spPr>
          <a:xfrm flipV="1">
            <a:off x="10013950" y="2012258"/>
            <a:ext cx="0" cy="20313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2F96F6E-9C6F-E1A0-FBD5-F91A6F91AC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8707" y="2247589"/>
            <a:ext cx="3650985" cy="143945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41341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79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8F227B-9E98-CC58-4CF7-C32DE9B40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457200"/>
            <a:ext cx="57721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29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719D8-5BA0-50C5-12EF-3FCDB71D8561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228600" y="152400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Web Application Architectures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C63A77-E2FA-8A71-B94A-57E36C530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49458"/>
            <a:ext cx="4745387" cy="52374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E902B2-0437-52AE-39BA-FC767F5B48CE}"/>
              </a:ext>
            </a:extLst>
          </p:cNvPr>
          <p:cNvSpPr txBox="1"/>
          <p:nvPr/>
        </p:nvSpPr>
        <p:spPr>
          <a:xfrm>
            <a:off x="6248400" y="1752600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Client-server architecture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0BF5AE-EE18-D47E-2A41-E0D293E96A89}"/>
              </a:ext>
            </a:extLst>
          </p:cNvPr>
          <p:cNvCxnSpPr/>
          <p:nvPr/>
        </p:nvCxnSpPr>
        <p:spPr>
          <a:xfrm>
            <a:off x="609600" y="3238446"/>
            <a:ext cx="3048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7E1F73-6C47-AEC4-C644-94FF2D960504}"/>
              </a:ext>
            </a:extLst>
          </p:cNvPr>
          <p:cNvCxnSpPr>
            <a:cxnSpLocks/>
          </p:cNvCxnSpPr>
          <p:nvPr/>
        </p:nvCxnSpPr>
        <p:spPr>
          <a:xfrm flipH="1">
            <a:off x="4876800" y="2133600"/>
            <a:ext cx="152400" cy="3832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798E9FA-9EB4-2785-0EA1-3E70899DD49E}"/>
              </a:ext>
            </a:extLst>
          </p:cNvPr>
          <p:cNvSpPr txBox="1"/>
          <p:nvPr/>
        </p:nvSpPr>
        <p:spPr>
          <a:xfrm>
            <a:off x="228600" y="2944947"/>
            <a:ext cx="639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“Client”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3AFAE3-5226-3598-3A9A-CB47A8F269D3}"/>
              </a:ext>
            </a:extLst>
          </p:cNvPr>
          <p:cNvSpPr txBox="1"/>
          <p:nvPr/>
        </p:nvSpPr>
        <p:spPr>
          <a:xfrm>
            <a:off x="4724366" y="1822630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“Server”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A931F-11D7-9A89-7ABA-84A8D2E9165B}"/>
              </a:ext>
            </a:extLst>
          </p:cNvPr>
          <p:cNvSpPr txBox="1"/>
          <p:nvPr/>
        </p:nvSpPr>
        <p:spPr>
          <a:xfrm>
            <a:off x="5952746" y="2667000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 do not directly interact with each other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B3CA72-6D36-0550-F9DC-C6E9FB7E20B1}"/>
              </a:ext>
            </a:extLst>
          </p:cNvPr>
          <p:cNvSpPr txBox="1"/>
          <p:nvPr/>
        </p:nvSpPr>
        <p:spPr>
          <a:xfrm>
            <a:off x="6008850" y="3068057"/>
            <a:ext cx="4783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ie</a:t>
            </a:r>
            <a:r>
              <a:rPr lang="en-US" sz="1200" dirty="0"/>
              <a:t>. My web browser does not directly interact with your web browser</a:t>
            </a:r>
          </a:p>
        </p:txBody>
      </p:sp>
    </p:spTree>
    <p:extLst>
      <p:ext uri="{BB962C8B-B14F-4D97-AF65-F5344CB8AC3E}">
        <p14:creationId xmlns:p14="http://schemas.microsoft.com/office/powerpoint/2010/main" val="1438574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719D8-5BA0-50C5-12EF-3FCDB71D8561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06D2-7441-F834-E828-5258C43C8167}"/>
              </a:ext>
            </a:extLst>
          </p:cNvPr>
          <p:cNvSpPr txBox="1"/>
          <p:nvPr/>
        </p:nvSpPr>
        <p:spPr>
          <a:xfrm>
            <a:off x="228600" y="152400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Web Application Architectures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C63A77-E2FA-8A71-B94A-57E36C530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49458"/>
            <a:ext cx="4745387" cy="52374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E902B2-0437-52AE-39BA-FC767F5B48CE}"/>
              </a:ext>
            </a:extLst>
          </p:cNvPr>
          <p:cNvSpPr txBox="1"/>
          <p:nvPr/>
        </p:nvSpPr>
        <p:spPr>
          <a:xfrm>
            <a:off x="6248400" y="1752600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Client-server architecture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0BF5AE-EE18-D47E-2A41-E0D293E96A89}"/>
              </a:ext>
            </a:extLst>
          </p:cNvPr>
          <p:cNvCxnSpPr/>
          <p:nvPr/>
        </p:nvCxnSpPr>
        <p:spPr>
          <a:xfrm>
            <a:off x="609600" y="3238446"/>
            <a:ext cx="3048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7E1F73-6C47-AEC4-C644-94FF2D960504}"/>
              </a:ext>
            </a:extLst>
          </p:cNvPr>
          <p:cNvCxnSpPr>
            <a:cxnSpLocks/>
          </p:cNvCxnSpPr>
          <p:nvPr/>
        </p:nvCxnSpPr>
        <p:spPr>
          <a:xfrm flipH="1">
            <a:off x="4876800" y="2133600"/>
            <a:ext cx="152400" cy="3832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798E9FA-9EB4-2785-0EA1-3E70899DD49E}"/>
              </a:ext>
            </a:extLst>
          </p:cNvPr>
          <p:cNvSpPr txBox="1"/>
          <p:nvPr/>
        </p:nvSpPr>
        <p:spPr>
          <a:xfrm>
            <a:off x="228600" y="2944947"/>
            <a:ext cx="639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“Client”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3AFAE3-5226-3598-3A9A-CB47A8F269D3}"/>
              </a:ext>
            </a:extLst>
          </p:cNvPr>
          <p:cNvSpPr txBox="1"/>
          <p:nvPr/>
        </p:nvSpPr>
        <p:spPr>
          <a:xfrm>
            <a:off x="4724366" y="1822630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“Server”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A931F-11D7-9A89-7ABA-84A8D2E9165B}"/>
              </a:ext>
            </a:extLst>
          </p:cNvPr>
          <p:cNvSpPr txBox="1"/>
          <p:nvPr/>
        </p:nvSpPr>
        <p:spPr>
          <a:xfrm>
            <a:off x="5952746" y="2667000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 do not directly interact with each other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B3CA72-6D36-0550-F9DC-C6E9FB7E20B1}"/>
              </a:ext>
            </a:extLst>
          </p:cNvPr>
          <p:cNvSpPr txBox="1"/>
          <p:nvPr/>
        </p:nvSpPr>
        <p:spPr>
          <a:xfrm>
            <a:off x="6008850" y="3068057"/>
            <a:ext cx="4783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ie</a:t>
            </a:r>
            <a:r>
              <a:rPr lang="en-US" sz="1200" dirty="0"/>
              <a:t>. My web browser does not directly interact with your web browser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8D0842-47BA-AA39-F109-093B94985937}"/>
              </a:ext>
            </a:extLst>
          </p:cNvPr>
          <p:cNvSpPr txBox="1"/>
          <p:nvPr/>
        </p:nvSpPr>
        <p:spPr>
          <a:xfrm>
            <a:off x="6040715" y="3781589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Communication is done through a </a:t>
            </a:r>
            <a:r>
              <a:rPr lang="en-US" b="1" dirty="0"/>
              <a:t>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24/7*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Hosted in a </a:t>
            </a:r>
            <a:r>
              <a:rPr lang="en-US" b="1" dirty="0"/>
              <a:t>data center</a:t>
            </a:r>
          </a:p>
        </p:txBody>
      </p:sp>
      <p:pic>
        <p:nvPicPr>
          <p:cNvPr id="4098" name="Picture 2" descr="What Is Data Center Security? 6 Ways to Ensure Your Interests Are Protected  - Hashed Out by The SSL Store™">
            <a:extLst>
              <a:ext uri="{FF2B5EF4-FFF2-40B4-BE49-F238E27FC236}">
                <a16:creationId xmlns:a16="http://schemas.microsoft.com/office/drawing/2014/main" id="{A63EB39C-99E1-FDBF-A103-BCCFFB6A1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799175"/>
            <a:ext cx="25146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7331DBF-6B18-2DF7-AB3E-28612FB25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0" t="13613" r="34651" b="13423"/>
          <a:stretch/>
        </p:blipFill>
        <p:spPr bwMode="auto">
          <a:xfrm>
            <a:off x="8056213" y="5183897"/>
            <a:ext cx="992126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576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4977</TotalTime>
  <Words>3389</Words>
  <Application>Microsoft Office PowerPoint</Application>
  <PresentationFormat>Widescreen</PresentationFormat>
  <Paragraphs>638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Arial</vt:lpstr>
      <vt:lpstr>Calibri</vt:lpstr>
      <vt:lpstr>Courier New</vt:lpstr>
      <vt:lpstr>Wingdings</vt:lpstr>
      <vt:lpstr>Office Theme</vt:lpstr>
      <vt:lpstr>CSCI 466: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</dc:title>
  <dc:creator>Reese Pearsall</dc:creator>
  <cp:lastModifiedBy>Pearsall, Reese</cp:lastModifiedBy>
  <cp:revision>35</cp:revision>
  <dcterms:created xsi:type="dcterms:W3CDTF">2022-08-21T16:55:59Z</dcterms:created>
  <dcterms:modified xsi:type="dcterms:W3CDTF">2024-08-30T17:47:59Z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